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33"/>
  </p:notesMasterIdLst>
  <p:sldIdLst>
    <p:sldId id="7887" r:id="rId3"/>
    <p:sldId id="2330" r:id="rId4"/>
    <p:sldId id="7891" r:id="rId5"/>
    <p:sldId id="7913" r:id="rId6"/>
    <p:sldId id="7889" r:id="rId7"/>
    <p:sldId id="2259" r:id="rId8"/>
    <p:sldId id="7890" r:id="rId9"/>
    <p:sldId id="7892" r:id="rId10"/>
    <p:sldId id="7893" r:id="rId11"/>
    <p:sldId id="7894" r:id="rId12"/>
    <p:sldId id="7895" r:id="rId13"/>
    <p:sldId id="7902" r:id="rId14"/>
    <p:sldId id="7896" r:id="rId15"/>
    <p:sldId id="7903" r:id="rId16"/>
    <p:sldId id="7905" r:id="rId17"/>
    <p:sldId id="7906" r:id="rId18"/>
    <p:sldId id="7907" r:id="rId19"/>
    <p:sldId id="7908" r:id="rId20"/>
    <p:sldId id="7909" r:id="rId21"/>
    <p:sldId id="7910" r:id="rId22"/>
    <p:sldId id="7904" r:id="rId23"/>
    <p:sldId id="7898" r:id="rId24"/>
    <p:sldId id="7912" r:id="rId25"/>
    <p:sldId id="7899" r:id="rId26"/>
    <p:sldId id="7900" r:id="rId27"/>
    <p:sldId id="7901" r:id="rId28"/>
    <p:sldId id="7911" r:id="rId29"/>
    <p:sldId id="7876" r:id="rId30"/>
    <p:sldId id="262" r:id="rId31"/>
    <p:sldId id="7885" r:id="rId32"/>
  </p:sldIdLst>
  <p:sldSz cx="12192000" cy="6858000"/>
  <p:notesSz cx="7099300" cy="10234613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2330"/>
            <p14:sldId id="7891"/>
            <p14:sldId id="7913"/>
            <p14:sldId id="7889"/>
            <p14:sldId id="2259"/>
            <p14:sldId id="7890"/>
            <p14:sldId id="7892"/>
            <p14:sldId id="7893"/>
            <p14:sldId id="7894"/>
            <p14:sldId id="7895"/>
            <p14:sldId id="7902"/>
            <p14:sldId id="7896"/>
            <p14:sldId id="7903"/>
            <p14:sldId id="7905"/>
            <p14:sldId id="7906"/>
            <p14:sldId id="7907"/>
            <p14:sldId id="7908"/>
            <p14:sldId id="7909"/>
            <p14:sldId id="7910"/>
            <p14:sldId id="7904"/>
            <p14:sldId id="7898"/>
            <p14:sldId id="7912"/>
            <p14:sldId id="7899"/>
            <p14:sldId id="7900"/>
            <p14:sldId id="7901"/>
            <p14:sldId id="7911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E7C7E"/>
    <a:srgbClr val="3B6892"/>
    <a:srgbClr val="0000FF"/>
    <a:srgbClr val="19968B"/>
    <a:srgbClr val="21C9B9"/>
    <a:srgbClr val="3B78FF"/>
    <a:srgbClr val="0C0C0C"/>
    <a:srgbClr val="0000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53" d="100"/>
          <a:sy n="53" d="100"/>
        </p:scale>
        <p:origin x="72" y="244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-14827" y="3411664"/>
            <a:ext cx="1219200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8 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emantic Analysis And Intermediate 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-22241" y="1200112"/>
            <a:ext cx="12206827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8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静态语义分析和中间代码生成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7DAD21-EA5A-CF83-A862-0CA1FE2D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453" y="2177190"/>
            <a:ext cx="688894" cy="7256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99D232-212E-48A7-83D2-C54EC2FED19E}"/>
              </a:ext>
            </a:extLst>
          </p:cNvPr>
          <p:cNvSpPr txBox="1"/>
          <p:nvPr/>
        </p:nvSpPr>
        <p:spPr>
          <a:xfrm>
            <a:off x="5095986" y="2085046"/>
            <a:ext cx="2347933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符号表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959725" cy="4584288"/>
          </a:xfrm>
        </p:spPr>
        <p:txBody>
          <a:bodyPr/>
          <a:lstStyle/>
          <a:p>
            <a:r>
              <a:rPr lang="zh-CN" altLang="en-US" dirty="0"/>
              <a:t>符号表的数据结构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一般的线性表</a:t>
            </a:r>
          </a:p>
          <a:p>
            <a:pPr lvl="2"/>
            <a:r>
              <a:rPr lang="zh-CN" altLang="en-US" dirty="0"/>
              <a:t>数组，链表等</a:t>
            </a:r>
            <a:r>
              <a:rPr lang="en-US" altLang="zh-CN" dirty="0"/>
              <a:t>:  array, std::list, std::vector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有序表</a:t>
            </a:r>
          </a:p>
          <a:p>
            <a:pPr lvl="2"/>
            <a:r>
              <a:rPr lang="en-US" altLang="zh-CN" dirty="0"/>
              <a:t>std::map(red-black-tree)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二叉搜索树</a:t>
            </a:r>
          </a:p>
          <a:p>
            <a:pPr lvl="1"/>
            <a:r>
              <a:rPr lang="en-US" altLang="zh-CN" dirty="0">
                <a:solidFill>
                  <a:srgbClr val="3333FF"/>
                </a:solidFill>
              </a:rPr>
              <a:t>Hash</a:t>
            </a:r>
            <a:r>
              <a:rPr lang="zh-CN" altLang="en-US" dirty="0">
                <a:solidFill>
                  <a:srgbClr val="3333FF"/>
                </a:solidFill>
              </a:rPr>
              <a:t>表</a:t>
            </a: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5164AB-54CF-854A-DFC6-1525AD631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925" y="1052498"/>
            <a:ext cx="4331369" cy="1338828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private static class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SymbolTable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LinkedList&lt;Map&lt;String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Value&gt;&gt;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get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(String name) 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(Map&lt;String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Value&gt; symbols :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(symbols.containsKey(name))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symbols.get(name)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throw new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RuntimeException(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"Undefined symbol: "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name)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7E9A4A-E11E-4315-FB31-BCF1F99E898A}"/>
              </a:ext>
            </a:extLst>
          </p:cNvPr>
          <p:cNvSpPr txBox="1"/>
          <p:nvPr/>
        </p:nvSpPr>
        <p:spPr>
          <a:xfrm>
            <a:off x="5232275" y="2842736"/>
            <a:ext cx="6691019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is_array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是否为数组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is_func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是否为函数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变量类型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返回值类型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array_length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{};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 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如果是数组，则长度非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arlen_value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数组的每一维长度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func_params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参数列表</a:t>
            </a:r>
            <a:endParaRPr lang="en-US" altLang="zh-CN" b="0" dirty="0">
              <a:solidFill>
                <a:srgbClr val="008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current_type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当前的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list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的每一项是一个作用域顶层的符号表，之间是嵌套关系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Entry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783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作用域与可见性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嵌套的作用域（</a:t>
            </a:r>
            <a:r>
              <a:rPr lang="en-US" altLang="zh-CN" dirty="0">
                <a:solidFill>
                  <a:srgbClr val="3333FF"/>
                </a:solidFill>
              </a:rPr>
              <a:t>nested scopes</a:t>
            </a:r>
            <a:r>
              <a:rPr lang="zh-CN" altLang="en-US" dirty="0">
                <a:solidFill>
                  <a:srgbClr val="3333FF"/>
                </a:solidFill>
              </a:rPr>
              <a:t>）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开作用域与闭作用域（相应于程序中特殊点）</a:t>
            </a:r>
          </a:p>
          <a:p>
            <a:pPr lvl="2"/>
            <a:r>
              <a:rPr lang="zh-CN" altLang="en-US" dirty="0"/>
              <a:t> 该点所在的作用域为当前作用域</a:t>
            </a:r>
          </a:p>
          <a:p>
            <a:pPr lvl="2"/>
            <a:r>
              <a:rPr lang="zh-CN" altLang="en-US" dirty="0"/>
              <a:t> 当前作用域与包含它的程序单元所构成的作用域称为开作用域（</a:t>
            </a:r>
            <a:r>
              <a:rPr lang="en-US" altLang="zh-CN" dirty="0"/>
              <a:t>open scopes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即嵌套重叠的作用域</a:t>
            </a:r>
          </a:p>
          <a:p>
            <a:pPr lvl="2"/>
            <a:r>
              <a:rPr lang="zh-CN" altLang="en-US" dirty="0"/>
              <a:t> 不属于开作用域的作用域称为闭作用域（</a:t>
            </a:r>
            <a:r>
              <a:rPr lang="en-US" altLang="zh-CN" dirty="0"/>
              <a:t>close    scopes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常用的可见性规则（</a:t>
            </a:r>
            <a:r>
              <a:rPr lang="en-US" altLang="zh-CN" dirty="0">
                <a:solidFill>
                  <a:srgbClr val="3333FF"/>
                </a:solidFill>
              </a:rPr>
              <a:t>visibility rules</a:t>
            </a:r>
            <a:r>
              <a:rPr lang="zh-CN" altLang="en-US" dirty="0">
                <a:solidFill>
                  <a:srgbClr val="3333FF"/>
                </a:solidFill>
              </a:rPr>
              <a:t>）</a:t>
            </a:r>
          </a:p>
          <a:p>
            <a:pPr lvl="2"/>
            <a:r>
              <a:rPr lang="zh-CN" altLang="en-US" dirty="0"/>
              <a:t>在程序的任何一点，只有在该点的开作用域中声明的名字才是可访问的</a:t>
            </a:r>
          </a:p>
          <a:p>
            <a:pPr lvl="2"/>
            <a:r>
              <a:rPr lang="zh-CN" altLang="en-US" dirty="0"/>
              <a:t>若一个名字在多个开作用域中被声明，则引用该名字最近的声明作为该引用的解释</a:t>
            </a:r>
          </a:p>
          <a:p>
            <a:pPr lvl="2"/>
            <a:r>
              <a:rPr lang="zh-CN" altLang="en-US" dirty="0"/>
              <a:t>新的声明只能出现在当前作用域</a:t>
            </a: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</p:spTree>
    <p:extLst>
      <p:ext uri="{BB962C8B-B14F-4D97-AF65-F5344CB8AC3E}">
        <p14:creationId xmlns:p14="http://schemas.microsoft.com/office/powerpoint/2010/main" val="139122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作用域与符号表组织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单符号表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所有作用域共用一个全局符号表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多符号表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每个作用域都有各自的符号表</a:t>
            </a:r>
          </a:p>
          <a:p>
            <a:pPr lvl="1"/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</p:spTree>
    <p:extLst>
      <p:ext uri="{BB962C8B-B14F-4D97-AF65-F5344CB8AC3E}">
        <p14:creationId xmlns:p14="http://schemas.microsoft.com/office/powerpoint/2010/main" val="78804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作用域与单符号表组织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所有嵌套的作用域共用一个全局符号表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每个作用域有一个作用域号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仅记录开作用域中的符号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当某个作用域成为闭作用域时，从符号表中删除该作用域中所声明的名字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</p:spTree>
    <p:extLst>
      <p:ext uri="{BB962C8B-B14F-4D97-AF65-F5344CB8AC3E}">
        <p14:creationId xmlns:p14="http://schemas.microsoft.com/office/powerpoint/2010/main" val="85153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62269"/>
            <a:ext cx="6851441" cy="13325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848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708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DD99FB33-3283-0158-5BE8-76479CF61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5532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CF1BA75-3BD0-7452-2120-5B77A20D175D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688CEF-3CF9-DD33-A9D7-C3B256B7EA12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9B4DBA-DAE1-B31D-9722-223C70AA729D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C6FA50-6863-830C-4055-FCDB9CA7D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050986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75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1" grpId="0" animBg="1"/>
      <p:bldP spid="23" grpId="0" animBg="1"/>
      <p:bldP spid="27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6750772" cy="13575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07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841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8708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966A7076-B241-E9B2-5571-A7CBDDBF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301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0B14C27-1B35-1D84-FE77-DA06640E8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10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6" name="Rectangle 32">
            <a:extLst>
              <a:ext uri="{FF2B5EF4-FFF2-40B4-BE49-F238E27FC236}">
                <a16:creationId xmlns:a16="http://schemas.microsoft.com/office/drawing/2014/main" id="{2DA1260E-ECA6-892E-B906-E44135021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713BF6C-68B2-CA3D-5493-7417A4610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CA97FB6C-4436-2CDC-4ED3-703237BBB00D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A325AB-2A33-86A4-AA73-19471A8AC5A2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4EB9AB-F264-294F-1BB6-D13467339688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0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8"/>
            <a:ext cx="6750772" cy="14323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07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841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7863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493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966A7076-B241-E9B2-5571-A7CBDDBF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301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0B14C27-1B35-1D84-FE77-DA06640E8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10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58763DE3-9C20-BFA9-967F-02D8BB9C4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589" y="4875778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z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0C9D83FC-F19A-FAE8-DF80-E88F7BEDD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7389" y="510437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8" name="Rectangle 32">
            <a:extLst>
              <a:ext uri="{FF2B5EF4-FFF2-40B4-BE49-F238E27FC236}">
                <a16:creationId xmlns:a16="http://schemas.microsoft.com/office/drawing/2014/main" id="{1AD529DB-DFD3-F495-1582-C3B550C86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FE283CC8-D855-FA1A-84A5-B6E176E2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AAFF5188-E1D0-7F8C-697B-8DE425BF0C91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D4F174-18B5-6E83-0E64-4FDCC69FA1BB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5EA298F-150F-DEBE-58B3-39879AE983C9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13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6676744" cy="1333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07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841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1229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859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966A7076-B241-E9B2-5571-A7CBDDBF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301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0B14C27-1B35-1D84-FE77-DA06640E8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10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6226A156-A6B7-A0F3-86EF-56864412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D5B6FD2-4BE5-F444-F4BC-37325E1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A9D4EC8B-2F70-8292-DE53-846D64FFD7F2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C3BF68-E0DC-63F3-32D7-C7A7C64264E1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5C9933-D865-E732-F2E3-58EE7B403D30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272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6676744" cy="1333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07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841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074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704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966A7076-B241-E9B2-5571-A7CBDDBF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301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0B14C27-1B35-1D84-FE77-DA06640E8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10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17916F83-E2CE-A76E-36CF-A98A068A2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151" y="4867275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r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6C19D3C4-294A-73B5-BAEA-E76D6CB47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4951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8" name="Rectangle 32">
            <a:extLst>
              <a:ext uri="{FF2B5EF4-FFF2-40B4-BE49-F238E27FC236}">
                <a16:creationId xmlns:a16="http://schemas.microsoft.com/office/drawing/2014/main" id="{EFFB5327-BFFA-319A-F7B5-C7AFEAD6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6EF7FCB-F48E-F55C-5342-AA8F83F69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B9023D13-E54C-05FC-AEED-80C2299D5C35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F795C5-BE79-6C22-4CB0-67FF205F6A4F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65F4D8-E738-9984-A67F-2F59D0555254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5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6676744" cy="13293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707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841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1405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035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0567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767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966A7076-B241-E9B2-5571-A7CBDDBF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301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0B14C27-1B35-1D84-FE77-DA06640E8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101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17916F83-E2CE-A76E-36CF-A98A068A2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82" y="4867275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r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6C19D3C4-294A-73B5-BAEA-E76D6CB47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282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1135643E-B61B-14B0-9495-15022D335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48672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s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724EC264-3424-DB13-AF5F-26C969B49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875E9883-9E27-3E5C-BD80-3FA455F36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420" y="3413901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099DDA06-7761-70DE-6A07-4B9431766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0220" y="364250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EAC382A7-99E1-0E96-5B6B-ACBA96BC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C047CD3-F91F-EE2F-BA80-E29FB7C7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73773659-14B2-A36E-2AC9-A26D9C6C331F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75A727-2201-27D5-0A79-1323965F4197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80F694-1DD5-1337-65CC-21DF07E1BD03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587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>
            <a:extLst>
              <a:ext uri="{FF2B5EF4-FFF2-40B4-BE49-F238E27FC236}">
                <a16:creationId xmlns:a16="http://schemas.microsoft.com/office/drawing/2014/main" id="{C75D14DF-DE44-4153-A1F1-D5460DAA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编译程序的结构 </a:t>
            </a:r>
          </a:p>
        </p:txBody>
      </p:sp>
      <p:sp>
        <p:nvSpPr>
          <p:cNvPr id="37" name="内容占位符 36">
            <a:extLst>
              <a:ext uri="{FF2B5EF4-FFF2-40B4-BE49-F238E27FC236}">
                <a16:creationId xmlns:a16="http://schemas.microsoft.com/office/drawing/2014/main" id="{5F2AF05D-E821-4FE2-80D4-16F6FF97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4430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本章内容在整个编译过程中所处的位置</a:t>
            </a:r>
          </a:p>
        </p:txBody>
      </p:sp>
      <p:sp>
        <p:nvSpPr>
          <p:cNvPr id="67" name="圆角矩形 33">
            <a:extLst>
              <a:ext uri="{FF2B5EF4-FFF2-40B4-BE49-F238E27FC236}">
                <a16:creationId xmlns:a16="http://schemas.microsoft.com/office/drawing/2014/main" id="{0385DAB3-5D0B-E8E7-3F73-9E1B178A0A7A}"/>
              </a:ext>
            </a:extLst>
          </p:cNvPr>
          <p:cNvSpPr/>
          <p:nvPr/>
        </p:nvSpPr>
        <p:spPr bwMode="auto">
          <a:xfrm>
            <a:off x="3844965" y="2052563"/>
            <a:ext cx="3653859" cy="456979"/>
          </a:xfrm>
          <a:prstGeom prst="roundRect">
            <a:avLst/>
          </a:prstGeom>
          <a:noFill/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/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词法分析器</a:t>
            </a:r>
          </a:p>
        </p:txBody>
      </p:sp>
      <p:sp>
        <p:nvSpPr>
          <p:cNvPr id="68" name="圆角矩形 34">
            <a:extLst>
              <a:ext uri="{FF2B5EF4-FFF2-40B4-BE49-F238E27FC236}">
                <a16:creationId xmlns:a16="http://schemas.microsoft.com/office/drawing/2014/main" id="{A224631A-84EC-1162-97E0-D92C0904DA7C}"/>
              </a:ext>
            </a:extLst>
          </p:cNvPr>
          <p:cNvSpPr/>
          <p:nvPr/>
        </p:nvSpPr>
        <p:spPr bwMode="auto">
          <a:xfrm>
            <a:off x="3865879" y="2972637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语法分析器</a:t>
            </a:r>
          </a:p>
        </p:txBody>
      </p:sp>
      <p:sp>
        <p:nvSpPr>
          <p:cNvPr id="69" name="圆角矩形 35">
            <a:extLst>
              <a:ext uri="{FF2B5EF4-FFF2-40B4-BE49-F238E27FC236}">
                <a16:creationId xmlns:a16="http://schemas.microsoft.com/office/drawing/2014/main" id="{1B56C7B2-001D-1FF6-FCE9-A6C962F9DE7A}"/>
              </a:ext>
            </a:extLst>
          </p:cNvPr>
          <p:cNvSpPr/>
          <p:nvPr/>
        </p:nvSpPr>
        <p:spPr bwMode="auto">
          <a:xfrm>
            <a:off x="3865878" y="3891799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语义分析与中间代码生成器</a:t>
            </a:r>
          </a:p>
        </p:txBody>
      </p:sp>
      <p:sp>
        <p:nvSpPr>
          <p:cNvPr id="70" name="圆角矩形 36">
            <a:extLst>
              <a:ext uri="{FF2B5EF4-FFF2-40B4-BE49-F238E27FC236}">
                <a16:creationId xmlns:a16="http://schemas.microsoft.com/office/drawing/2014/main" id="{60AC4821-5814-188C-ACE3-7CA402CDEBE5}"/>
              </a:ext>
            </a:extLst>
          </p:cNvPr>
          <p:cNvSpPr/>
          <p:nvPr/>
        </p:nvSpPr>
        <p:spPr bwMode="auto">
          <a:xfrm>
            <a:off x="3865878" y="4806345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代码优化</a:t>
            </a:r>
          </a:p>
        </p:txBody>
      </p:sp>
      <p:sp>
        <p:nvSpPr>
          <p:cNvPr id="71" name="圆角矩形 37">
            <a:extLst>
              <a:ext uri="{FF2B5EF4-FFF2-40B4-BE49-F238E27FC236}">
                <a16:creationId xmlns:a16="http://schemas.microsoft.com/office/drawing/2014/main" id="{BA67AC36-B9B0-6F70-F930-193BF26EBB64}"/>
              </a:ext>
            </a:extLst>
          </p:cNvPr>
          <p:cNvSpPr/>
          <p:nvPr/>
        </p:nvSpPr>
        <p:spPr bwMode="auto">
          <a:xfrm>
            <a:off x="3865878" y="5722260"/>
            <a:ext cx="3653859" cy="456979"/>
          </a:xfrm>
          <a:prstGeom prst="roundRect">
            <a:avLst/>
          </a:prstGeom>
          <a:solidFill>
            <a:srgbClr val="FFFFFF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目标代码生成器</a:t>
            </a:r>
          </a:p>
        </p:txBody>
      </p:sp>
      <p:sp>
        <p:nvSpPr>
          <p:cNvPr id="72" name="下箭头 38">
            <a:extLst>
              <a:ext uri="{FF2B5EF4-FFF2-40B4-BE49-F238E27FC236}">
                <a16:creationId xmlns:a16="http://schemas.microsoft.com/office/drawing/2014/main" id="{91094969-025C-3D07-8D7D-85C14F427CF8}"/>
              </a:ext>
            </a:extLst>
          </p:cNvPr>
          <p:cNvSpPr/>
          <p:nvPr/>
        </p:nvSpPr>
        <p:spPr>
          <a:xfrm>
            <a:off x="5590262" y="254380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3" name="下箭头 39">
            <a:extLst>
              <a:ext uri="{FF2B5EF4-FFF2-40B4-BE49-F238E27FC236}">
                <a16:creationId xmlns:a16="http://schemas.microsoft.com/office/drawing/2014/main" id="{3501CE7B-CD9E-A498-051E-A99B264F9AA4}"/>
              </a:ext>
            </a:extLst>
          </p:cNvPr>
          <p:cNvSpPr/>
          <p:nvPr/>
        </p:nvSpPr>
        <p:spPr>
          <a:xfrm>
            <a:off x="5590262" y="345782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4" name="下箭头 40">
            <a:extLst>
              <a:ext uri="{FF2B5EF4-FFF2-40B4-BE49-F238E27FC236}">
                <a16:creationId xmlns:a16="http://schemas.microsoft.com/office/drawing/2014/main" id="{7E4D9D4B-BEC7-3A38-F55F-B37376AFFBB8}"/>
              </a:ext>
            </a:extLst>
          </p:cNvPr>
          <p:cNvSpPr/>
          <p:nvPr/>
        </p:nvSpPr>
        <p:spPr>
          <a:xfrm>
            <a:off x="5590262" y="4384032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5" name="下箭头 41">
            <a:extLst>
              <a:ext uri="{FF2B5EF4-FFF2-40B4-BE49-F238E27FC236}">
                <a16:creationId xmlns:a16="http://schemas.microsoft.com/office/drawing/2014/main" id="{A072C150-F212-1F64-7746-FB9B65617CC3}"/>
              </a:ext>
            </a:extLst>
          </p:cNvPr>
          <p:cNvSpPr/>
          <p:nvPr/>
        </p:nvSpPr>
        <p:spPr>
          <a:xfrm>
            <a:off x="5590262" y="529487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6" name="下箭头 47">
            <a:extLst>
              <a:ext uri="{FF2B5EF4-FFF2-40B4-BE49-F238E27FC236}">
                <a16:creationId xmlns:a16="http://schemas.microsoft.com/office/drawing/2014/main" id="{13437F8E-156D-A4E2-5B92-B602045863E1}"/>
              </a:ext>
            </a:extLst>
          </p:cNvPr>
          <p:cNvSpPr/>
          <p:nvPr/>
        </p:nvSpPr>
        <p:spPr>
          <a:xfrm>
            <a:off x="5590262" y="6219436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7" name="下箭头 53">
            <a:extLst>
              <a:ext uri="{FF2B5EF4-FFF2-40B4-BE49-F238E27FC236}">
                <a16:creationId xmlns:a16="http://schemas.microsoft.com/office/drawing/2014/main" id="{3AF6BEDD-F7C7-21BD-AC7A-EE9BA3A9C6FF}"/>
              </a:ext>
            </a:extLst>
          </p:cNvPr>
          <p:cNvSpPr/>
          <p:nvPr/>
        </p:nvSpPr>
        <p:spPr>
          <a:xfrm>
            <a:off x="5584145" y="1572718"/>
            <a:ext cx="162219" cy="403608"/>
          </a:xfrm>
          <a:prstGeom prst="down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19AD088-94EB-E286-A534-F861D54F4BAD}"/>
              </a:ext>
            </a:extLst>
          </p:cNvPr>
          <p:cNvSpPr txBox="1"/>
          <p:nvPr/>
        </p:nvSpPr>
        <p:spPr>
          <a:xfrm>
            <a:off x="6046044" y="25455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单词符号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FE60D07-79BA-4AE7-9EEC-D6017A6EC45B}"/>
              </a:ext>
            </a:extLst>
          </p:cNvPr>
          <p:cNvSpPr txBox="1"/>
          <p:nvPr/>
        </p:nvSpPr>
        <p:spPr>
          <a:xfrm>
            <a:off x="6046044" y="15653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源程序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FC074A8-4013-2246-31DF-67A6BDBF60A3}"/>
              </a:ext>
            </a:extLst>
          </p:cNvPr>
          <p:cNvSpPr txBox="1"/>
          <p:nvPr/>
        </p:nvSpPr>
        <p:spPr>
          <a:xfrm>
            <a:off x="6046044" y="4403082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中间代码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(TAC)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F0AAA70-56B3-75F9-D416-CCB9BE79E0C1}"/>
              </a:ext>
            </a:extLst>
          </p:cNvPr>
          <p:cNvSpPr txBox="1"/>
          <p:nvPr/>
        </p:nvSpPr>
        <p:spPr>
          <a:xfrm>
            <a:off x="6053293" y="3506007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语法树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8A38AE3-BC07-40B7-BAF5-488C2DC78487}"/>
              </a:ext>
            </a:extLst>
          </p:cNvPr>
          <p:cNvSpPr txBox="1"/>
          <p:nvPr/>
        </p:nvSpPr>
        <p:spPr>
          <a:xfrm>
            <a:off x="6046044" y="62668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目标代码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446CCCF-174A-DE53-E205-97500DBF9C45}"/>
              </a:ext>
            </a:extLst>
          </p:cNvPr>
          <p:cNvSpPr txBox="1"/>
          <p:nvPr/>
        </p:nvSpPr>
        <p:spPr>
          <a:xfrm>
            <a:off x="6053293" y="5300091"/>
            <a:ext cx="1856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中间代码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(TAC)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4" name="圆角矩形 76">
            <a:extLst>
              <a:ext uri="{FF2B5EF4-FFF2-40B4-BE49-F238E27FC236}">
                <a16:creationId xmlns:a16="http://schemas.microsoft.com/office/drawing/2014/main" id="{FE457F5B-B2A1-8533-D307-8C6132413D51}"/>
              </a:ext>
            </a:extLst>
          </p:cNvPr>
          <p:cNvSpPr/>
          <p:nvPr/>
        </p:nvSpPr>
        <p:spPr bwMode="auto">
          <a:xfrm>
            <a:off x="2500220" y="2039119"/>
            <a:ext cx="506000" cy="4140120"/>
          </a:xfrm>
          <a:prstGeom prst="roundRect">
            <a:avLst/>
          </a:prstGeom>
          <a:solidFill>
            <a:schemeClr val="bg1"/>
          </a:solidFill>
          <a:ln w="25400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符号表管理</a:t>
            </a:r>
          </a:p>
        </p:txBody>
      </p:sp>
      <p:sp>
        <p:nvSpPr>
          <p:cNvPr id="85" name="圆角矩形 77">
            <a:extLst>
              <a:ext uri="{FF2B5EF4-FFF2-40B4-BE49-F238E27FC236}">
                <a16:creationId xmlns:a16="http://schemas.microsoft.com/office/drawing/2014/main" id="{C8D99487-0F4B-545C-A9CB-9743EB839553}"/>
              </a:ext>
            </a:extLst>
          </p:cNvPr>
          <p:cNvSpPr/>
          <p:nvPr/>
        </p:nvSpPr>
        <p:spPr bwMode="auto">
          <a:xfrm>
            <a:off x="8370667" y="2022820"/>
            <a:ext cx="506000" cy="4140120"/>
          </a:xfrm>
          <a:prstGeom prst="roundRect">
            <a:avLst/>
          </a:prstGeom>
          <a:solidFill>
            <a:srgbClr val="FFFFFF"/>
          </a:solidFill>
          <a:ln w="28575" cap="rnd" cmpd="sng" algn="ctr">
            <a:solidFill>
              <a:schemeClr val="tx1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eaVert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黑体" panose="02010609060101010101" pitchFamily="49" charset="-122"/>
                <a:cs typeface="+mn-cs"/>
              </a:rPr>
              <a:t>出错处理</a:t>
            </a:r>
          </a:p>
        </p:txBody>
      </p:sp>
      <p:sp>
        <p:nvSpPr>
          <p:cNvPr id="86" name="左右箭头 78">
            <a:extLst>
              <a:ext uri="{FF2B5EF4-FFF2-40B4-BE49-F238E27FC236}">
                <a16:creationId xmlns:a16="http://schemas.microsoft.com/office/drawing/2014/main" id="{5BA00F6C-3139-7A06-83E6-B7D783E06EFD}"/>
              </a:ext>
            </a:extLst>
          </p:cNvPr>
          <p:cNvSpPr/>
          <p:nvPr/>
        </p:nvSpPr>
        <p:spPr>
          <a:xfrm>
            <a:off x="3079860" y="216680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" name="左右箭头 79">
            <a:extLst>
              <a:ext uri="{FF2B5EF4-FFF2-40B4-BE49-F238E27FC236}">
                <a16:creationId xmlns:a16="http://schemas.microsoft.com/office/drawing/2014/main" id="{3A7BE862-CACB-DA56-A23C-05A6E049A177}"/>
              </a:ext>
            </a:extLst>
          </p:cNvPr>
          <p:cNvSpPr/>
          <p:nvPr/>
        </p:nvSpPr>
        <p:spPr>
          <a:xfrm>
            <a:off x="3085347" y="308688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8" name="左右箭头 80">
            <a:extLst>
              <a:ext uri="{FF2B5EF4-FFF2-40B4-BE49-F238E27FC236}">
                <a16:creationId xmlns:a16="http://schemas.microsoft.com/office/drawing/2014/main" id="{98250952-F6D9-A1B8-D6D1-3D4B7650BBCA}"/>
              </a:ext>
            </a:extLst>
          </p:cNvPr>
          <p:cNvSpPr/>
          <p:nvPr/>
        </p:nvSpPr>
        <p:spPr>
          <a:xfrm>
            <a:off x="3079860" y="400051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9" name="左右箭头 81">
            <a:extLst>
              <a:ext uri="{FF2B5EF4-FFF2-40B4-BE49-F238E27FC236}">
                <a16:creationId xmlns:a16="http://schemas.microsoft.com/office/drawing/2014/main" id="{2FA7AEBA-B05A-7CCF-695E-8AAD07A224BA}"/>
              </a:ext>
            </a:extLst>
          </p:cNvPr>
          <p:cNvSpPr/>
          <p:nvPr/>
        </p:nvSpPr>
        <p:spPr>
          <a:xfrm>
            <a:off x="3107973" y="4920589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0" name="左右箭头 82">
            <a:extLst>
              <a:ext uri="{FF2B5EF4-FFF2-40B4-BE49-F238E27FC236}">
                <a16:creationId xmlns:a16="http://schemas.microsoft.com/office/drawing/2014/main" id="{6A9F6464-EFE3-04BA-EE75-7FC3D952B29B}"/>
              </a:ext>
            </a:extLst>
          </p:cNvPr>
          <p:cNvSpPr/>
          <p:nvPr/>
        </p:nvSpPr>
        <p:spPr>
          <a:xfrm>
            <a:off x="3079860" y="5836504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1" name="左右箭头 83">
            <a:extLst>
              <a:ext uri="{FF2B5EF4-FFF2-40B4-BE49-F238E27FC236}">
                <a16:creationId xmlns:a16="http://schemas.microsoft.com/office/drawing/2014/main" id="{EE1CECE8-BC77-A2D9-877E-0D8A1263D5C4}"/>
              </a:ext>
            </a:extLst>
          </p:cNvPr>
          <p:cNvSpPr/>
          <p:nvPr/>
        </p:nvSpPr>
        <p:spPr>
          <a:xfrm>
            <a:off x="7584804" y="2172903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2" name="左右箭头 84">
            <a:extLst>
              <a:ext uri="{FF2B5EF4-FFF2-40B4-BE49-F238E27FC236}">
                <a16:creationId xmlns:a16="http://schemas.microsoft.com/office/drawing/2014/main" id="{01E72A3C-403E-B109-4E74-1A7AA860E009}"/>
              </a:ext>
            </a:extLst>
          </p:cNvPr>
          <p:cNvSpPr/>
          <p:nvPr/>
        </p:nvSpPr>
        <p:spPr>
          <a:xfrm>
            <a:off x="7590291" y="3092977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3" name="左右箭头 85">
            <a:extLst>
              <a:ext uri="{FF2B5EF4-FFF2-40B4-BE49-F238E27FC236}">
                <a16:creationId xmlns:a16="http://schemas.microsoft.com/office/drawing/2014/main" id="{43659003-436D-46F2-CDBC-45B821C3E2CC}"/>
              </a:ext>
            </a:extLst>
          </p:cNvPr>
          <p:cNvSpPr/>
          <p:nvPr/>
        </p:nvSpPr>
        <p:spPr>
          <a:xfrm>
            <a:off x="7584804" y="4006611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4" name="左右箭头 86">
            <a:extLst>
              <a:ext uri="{FF2B5EF4-FFF2-40B4-BE49-F238E27FC236}">
                <a16:creationId xmlns:a16="http://schemas.microsoft.com/office/drawing/2014/main" id="{4EF19B08-CFB2-5998-CC2E-DA4004EEF9C7}"/>
              </a:ext>
            </a:extLst>
          </p:cNvPr>
          <p:cNvSpPr/>
          <p:nvPr/>
        </p:nvSpPr>
        <p:spPr>
          <a:xfrm>
            <a:off x="7612917" y="4926685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5" name="左右箭头 87">
            <a:extLst>
              <a:ext uri="{FF2B5EF4-FFF2-40B4-BE49-F238E27FC236}">
                <a16:creationId xmlns:a16="http://schemas.microsoft.com/office/drawing/2014/main" id="{7DA4ED52-C451-999C-FA69-E8E5D81404A8}"/>
              </a:ext>
            </a:extLst>
          </p:cNvPr>
          <p:cNvSpPr/>
          <p:nvPr/>
        </p:nvSpPr>
        <p:spPr>
          <a:xfrm>
            <a:off x="7584804" y="5842600"/>
            <a:ext cx="684000" cy="228490"/>
          </a:xfrm>
          <a:prstGeom prst="leftRightArrow">
            <a:avLst/>
          </a:prstGeom>
          <a:solidFill>
            <a:srgbClr val="19968B">
              <a:alpha val="70000"/>
            </a:srgbClr>
          </a:solidFill>
          <a:ln w="12700" cap="rnd" cmpd="sng" algn="ctr">
            <a:solidFill>
              <a:srgbClr val="4F81BD"/>
            </a:solidFill>
            <a:prstDash val="solid"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6" name="圆角矩形 88">
            <a:extLst>
              <a:ext uri="{FF2B5EF4-FFF2-40B4-BE49-F238E27FC236}">
                <a16:creationId xmlns:a16="http://schemas.microsoft.com/office/drawing/2014/main" id="{4C332CA1-BA12-870E-3966-C8080D265268}"/>
              </a:ext>
            </a:extLst>
          </p:cNvPr>
          <p:cNvSpPr/>
          <p:nvPr/>
        </p:nvSpPr>
        <p:spPr bwMode="auto">
          <a:xfrm>
            <a:off x="3844965" y="3876707"/>
            <a:ext cx="3653859" cy="457200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圆角矩形 88">
            <a:extLst>
              <a:ext uri="{FF2B5EF4-FFF2-40B4-BE49-F238E27FC236}">
                <a16:creationId xmlns:a16="http://schemas.microsoft.com/office/drawing/2014/main" id="{1FB86520-F79D-0700-FFA2-1EBCD087E7D9}"/>
              </a:ext>
            </a:extLst>
          </p:cNvPr>
          <p:cNvSpPr/>
          <p:nvPr/>
        </p:nvSpPr>
        <p:spPr bwMode="auto">
          <a:xfrm rot="5400000">
            <a:off x="667084" y="3881745"/>
            <a:ext cx="4140119" cy="506001"/>
          </a:xfrm>
          <a:prstGeom prst="round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headEnd type="none" w="med" len="med"/>
            <a:tailEnd type="stealth" w="lg" len="lg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rot="0" spcFirstLastPara="0" vertOverflow="overflow" horzOverflow="overflow" vert="horz" wrap="non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9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9"/>
            <a:ext cx="6750772" cy="1037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025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6020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1405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035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0567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7767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Text Box 16">
            <a:extLst>
              <a:ext uri="{FF2B5EF4-FFF2-40B4-BE49-F238E27FC236}">
                <a16:creationId xmlns:a16="http://schemas.microsoft.com/office/drawing/2014/main" id="{966A7076-B241-E9B2-5571-A7CBDDBFE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80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5" name="Line 18">
            <a:extLst>
              <a:ext uri="{FF2B5EF4-FFF2-40B4-BE49-F238E27FC236}">
                <a16:creationId xmlns:a16="http://schemas.microsoft.com/office/drawing/2014/main" id="{E0B14C27-1B35-1D84-FE77-DA06640E8E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280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17916F83-E2CE-A76E-36CF-A98A068A2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82" y="4867275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r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6C19D3C4-294A-73B5-BAEA-E76D6CB47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282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1135643E-B61B-14B0-9495-15022D335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48672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s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724EC264-3424-DB13-AF5F-26C969B49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875E9883-9E27-3E5C-BD80-3FA455F36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420" y="3413901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099DDA06-7761-70DE-6A07-4B94317668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0220" y="364250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FEA11AC-CA8A-286E-F3DC-984E9887A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274320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t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25" name="Line 13">
            <a:extLst>
              <a:ext uri="{FF2B5EF4-FFF2-40B4-BE49-F238E27FC236}">
                <a16:creationId xmlns:a16="http://schemas.microsoft.com/office/drawing/2014/main" id="{3C118546-5531-D3C8-FFF8-FD4D0AA8A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32BD2869-6856-694A-A22B-A15F4F7E2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C0FBCB05-9CF7-D845-AB96-BFFFAB359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30" name="矩形 29">
            <a:extLst>
              <a:ext uri="{FF2B5EF4-FFF2-40B4-BE49-F238E27FC236}">
                <a16:creationId xmlns:a16="http://schemas.microsoft.com/office/drawing/2014/main" id="{EB281628-92EA-8A55-D713-93EF3B74B2E2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8E61EC-4377-F7D9-0039-D3988932B5B0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F70B8BC-A16B-21DD-CA64-2E42B1612C6A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131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68"/>
            <a:ext cx="6676744" cy="14323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所有嵌套作用域共用一个全局符号表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(hash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表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zh-CN" alt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49B747D4-C26D-E68A-67F0-47C499F80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274320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t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75486E34-3F9C-6590-3B48-5E42305AD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64DAEF9C-95ED-2A45-624F-8289D9130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78" y="2743200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p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0364F026-302C-6B8D-AACE-F5AB7200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878" y="27336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76C545E5-E924-6384-E6A0-659E3BBC7A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278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1DE18866-2F40-517A-5922-57ED17B27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4678" y="2971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22006CD1-DEA4-CFE3-2902-2B096244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48672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s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000D9D28-3065-116B-EDD0-B1D86BE1B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C695C4E2-5F00-92E2-468C-CDDA80735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78" y="4867275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r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95FF22E3-6828-A015-DD90-7BD7EF35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878" y="48577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y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9335BD9D-30A6-731D-65B2-43431D220F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2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DBE6D3BF-908D-ACEF-B90F-99AB5F6BB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4678" y="50958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2A7058E1-E07C-EC8B-8BE4-FCBFDCF12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278" y="3419475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(2)</a:t>
            </a:r>
          </a:p>
        </p:txBody>
      </p:sp>
      <p:sp>
        <p:nvSpPr>
          <p:cNvPr id="27" name="Line 27">
            <a:extLst>
              <a:ext uri="{FF2B5EF4-FFF2-40B4-BE49-F238E27FC236}">
                <a16:creationId xmlns:a16="http://schemas.microsoft.com/office/drawing/2014/main" id="{9B31BB69-C153-C9F0-76D5-21209843C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00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8EDB71D3-42E9-665B-C317-F674E6565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478" y="3419475"/>
            <a:ext cx="8382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00B050"/>
                </a:solidFill>
                <a:latin typeface="+mn-ea"/>
              </a:rPr>
              <a:t>(1)</a:t>
            </a:r>
          </a:p>
        </p:txBody>
      </p:sp>
      <p:sp>
        <p:nvSpPr>
          <p:cNvPr id="29" name="Text Box 29">
            <a:extLst>
              <a:ext uri="{FF2B5EF4-FFF2-40B4-BE49-F238E27FC236}">
                <a16:creationId xmlns:a16="http://schemas.microsoft.com/office/drawing/2014/main" id="{5A8048DC-97FB-CFFC-0ADB-18CD83D9A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878" y="3409950"/>
            <a:ext cx="7620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80"/>
                </a:solidFill>
                <a:latin typeface="+mn-ea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(0)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E47E563E-D22E-D388-41D6-F9C9C31E1C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2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2B1EFBE9-1E0E-0949-3E02-B35E1E1E9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4678" y="36480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 b="1">
              <a:latin typeface="+mn-ea"/>
            </a:endParaRPr>
          </a:p>
        </p:txBody>
      </p:sp>
      <p:sp>
        <p:nvSpPr>
          <p:cNvPr id="33" name="Text Box 2">
            <a:extLst>
              <a:ext uri="{FF2B5EF4-FFF2-40B4-BE49-F238E27FC236}">
                <a16:creationId xmlns:a16="http://schemas.microsoft.com/office/drawing/2014/main" id="{6FC743FA-105F-86FD-06D2-F2A5951B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939" y="643890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x;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83BA9618-A33B-57CA-295C-BD4AC584D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19" y="5681226"/>
            <a:ext cx="49691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Hash Table     </a:t>
            </a:r>
            <a:r>
              <a:rPr lang="zh-CN" altLang="en-US" sz="2000" dirty="0">
                <a:latin typeface="+mn-ea"/>
              </a:rPr>
              <a:t>（括号中的数字代表层号）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D0BAFB-C058-08CF-EF14-5E751B478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4202"/>
              </p:ext>
            </p:extLst>
          </p:nvPr>
        </p:nvGraphicFramePr>
        <p:xfrm>
          <a:off x="1194117" y="2637377"/>
          <a:ext cx="1265961" cy="28010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37" name="矩形 36">
            <a:extLst>
              <a:ext uri="{FF2B5EF4-FFF2-40B4-BE49-F238E27FC236}">
                <a16:creationId xmlns:a16="http://schemas.microsoft.com/office/drawing/2014/main" id="{3D20ABB0-F1E4-C243-B7A2-8C3D7F7274AC}"/>
              </a:ext>
            </a:extLst>
          </p:cNvPr>
          <p:cNvSpPr/>
          <p:nvPr/>
        </p:nvSpPr>
        <p:spPr bwMode="auto">
          <a:xfrm>
            <a:off x="7757160" y="1606868"/>
            <a:ext cx="1752600" cy="1109662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2795516-D620-8764-C9F3-12ACE5D540A8}"/>
              </a:ext>
            </a:extLst>
          </p:cNvPr>
          <p:cNvSpPr/>
          <p:nvPr/>
        </p:nvSpPr>
        <p:spPr bwMode="auto">
          <a:xfrm>
            <a:off x="7761633" y="2990435"/>
            <a:ext cx="1752600" cy="24480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31B245D-2AEB-B5B0-11F4-3F8C8258925F}"/>
              </a:ext>
            </a:extLst>
          </p:cNvPr>
          <p:cNvSpPr/>
          <p:nvPr/>
        </p:nvSpPr>
        <p:spPr bwMode="auto">
          <a:xfrm>
            <a:off x="8042910" y="3509070"/>
            <a:ext cx="1189382" cy="112389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04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8177713" cy="11536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+mn-ea"/>
                <a:ea typeface="+mn-ea"/>
              </a:rPr>
              <a:t>所有嵌套作用域共用一个全局符号表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PL/0</a:t>
            </a:r>
            <a:r>
              <a:rPr lang="zh-CN" altLang="en-US" sz="2400" dirty="0"/>
              <a:t>程序处理到</a:t>
            </a:r>
            <a:r>
              <a:rPr lang="en-US" altLang="zh-CN" sz="24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"here"</a:t>
            </a:r>
            <a:r>
              <a:rPr lang="zh-CN" altLang="en-US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时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符号表格局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线性表</a:t>
            </a:r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6" name="Text Box 46">
            <a:extLst>
              <a:ext uri="{FF2B5EF4-FFF2-40B4-BE49-F238E27FC236}">
                <a16:creationId xmlns:a16="http://schemas.microsoft.com/office/drawing/2014/main" id="{9641A41C-76CA-41CB-11D9-86B5421D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496" y="558211"/>
            <a:ext cx="2592387" cy="60201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 err="1">
                <a:latin typeface="+mn-ea"/>
              </a:rPr>
              <a:t>const</a:t>
            </a:r>
            <a:r>
              <a:rPr lang="en-US" altLang="zh-CN" dirty="0">
                <a:latin typeface="+mn-ea"/>
              </a:rPr>
              <a:t>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var  v, x, y;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          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+mn-ea"/>
              </a:rPr>
              <a:t>       /*here*/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id="{81F02620-208B-2A25-C604-130C29E12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35" y="5263028"/>
            <a:ext cx="624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DX: </a:t>
            </a:r>
            <a:r>
              <a:rPr lang="zh-CN" altLang="en-US" sz="2000" dirty="0">
                <a:latin typeface="+mn-ea"/>
              </a:rPr>
              <a:t>基地址  </a:t>
            </a:r>
            <a:r>
              <a:rPr lang="zh-CN" altLang="en-US" sz="2000" dirty="0">
                <a:solidFill>
                  <a:srgbClr val="800080"/>
                </a:solidFill>
                <a:latin typeface="+mn-ea"/>
              </a:rPr>
              <a:t>    </a:t>
            </a: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CX: </a:t>
            </a:r>
            <a:r>
              <a:rPr lang="zh-CN" altLang="en-US" sz="2000" dirty="0">
                <a:latin typeface="+mn-ea"/>
              </a:rPr>
              <a:t>栈帧中控制单元数目     </a:t>
            </a: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LEV: </a:t>
            </a:r>
            <a:r>
              <a:rPr lang="zh-CN" altLang="en-US" sz="2000" dirty="0">
                <a:latin typeface="+mn-ea"/>
              </a:rPr>
              <a:t>层号     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99D25A-1F59-7B62-5E71-037A123B537E}"/>
              </a:ext>
            </a:extLst>
          </p:cNvPr>
          <p:cNvSpPr/>
          <p:nvPr/>
        </p:nvSpPr>
        <p:spPr bwMode="auto">
          <a:xfrm>
            <a:off x="7648251" y="1396412"/>
            <a:ext cx="1977887" cy="1093113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4B42DF-234F-03EF-5845-BC5ECB9F5A07}"/>
              </a:ext>
            </a:extLst>
          </p:cNvPr>
          <p:cNvSpPr/>
          <p:nvPr/>
        </p:nvSpPr>
        <p:spPr bwMode="auto">
          <a:xfrm>
            <a:off x="7639533" y="2785953"/>
            <a:ext cx="1977887" cy="267713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53E15F-D955-CEF5-2245-F55F89BF529B}"/>
              </a:ext>
            </a:extLst>
          </p:cNvPr>
          <p:cNvSpPr/>
          <p:nvPr/>
        </p:nvSpPr>
        <p:spPr bwMode="auto">
          <a:xfrm>
            <a:off x="7824716" y="3317453"/>
            <a:ext cx="1557130" cy="106680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1F8F724-750E-9D03-D243-98788D8D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001980"/>
              </p:ext>
            </p:extLst>
          </p:nvPr>
        </p:nvGraphicFramePr>
        <p:xfrm>
          <a:off x="603789" y="2327044"/>
          <a:ext cx="6370175" cy="2560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74035">
                  <a:extLst>
                    <a:ext uri="{9D8B030D-6E8A-4147-A177-3AD203B41FA5}">
                      <a16:colId xmlns:a16="http://schemas.microsoft.com/office/drawing/2014/main" val="3741429475"/>
                    </a:ext>
                  </a:extLst>
                </a:gridCol>
                <a:gridCol w="1274035">
                  <a:extLst>
                    <a:ext uri="{9D8B030D-6E8A-4147-A177-3AD203B41FA5}">
                      <a16:colId xmlns:a16="http://schemas.microsoft.com/office/drawing/2014/main" val="4091067783"/>
                    </a:ext>
                  </a:extLst>
                </a:gridCol>
                <a:gridCol w="1274035">
                  <a:extLst>
                    <a:ext uri="{9D8B030D-6E8A-4147-A177-3AD203B41FA5}">
                      <a16:colId xmlns:a16="http://schemas.microsoft.com/office/drawing/2014/main" val="2030205897"/>
                    </a:ext>
                  </a:extLst>
                </a:gridCol>
                <a:gridCol w="1465231">
                  <a:extLst>
                    <a:ext uri="{9D8B030D-6E8A-4147-A177-3AD203B41FA5}">
                      <a16:colId xmlns:a16="http://schemas.microsoft.com/office/drawing/2014/main" val="2708367461"/>
                    </a:ext>
                  </a:extLst>
                </a:gridCol>
                <a:gridCol w="1082839">
                  <a:extLst>
                    <a:ext uri="{9D8B030D-6E8A-4147-A177-3AD203B41FA5}">
                      <a16:colId xmlns:a16="http://schemas.microsoft.com/office/drawing/2014/main" val="3144978733"/>
                    </a:ext>
                  </a:extLst>
                </a:gridCol>
              </a:tblGrid>
              <a:tr h="24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NAME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KIND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VAL/LEVEL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ADDR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SIZE</a:t>
                      </a:r>
                      <a:endParaRPr lang="zh-CN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99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</a:p>
                    <a:p>
                      <a:pPr algn="ctr"/>
                      <a:r>
                        <a:rPr lang="en-US" altLang="zh-CN" dirty="0"/>
                        <a:t>x</a:t>
                      </a:r>
                    </a:p>
                    <a:p>
                      <a:pPr algn="ctr"/>
                      <a:r>
                        <a:rPr lang="en-US" altLang="zh-CN" dirty="0"/>
                        <a:t>y</a:t>
                      </a:r>
                    </a:p>
                    <a:p>
                      <a:pPr algn="ctr"/>
                      <a:r>
                        <a:rPr lang="en-US" altLang="zh-CN" dirty="0"/>
                        <a:t>p</a:t>
                      </a:r>
                    </a:p>
                    <a:p>
                      <a:pPr algn="ctr"/>
                      <a:r>
                        <a:rPr lang="en-US" altLang="zh-CN" dirty="0"/>
                        <a:t>r</a:t>
                      </a:r>
                    </a:p>
                    <a:p>
                      <a:pPr algn="ctr"/>
                      <a:r>
                        <a:rPr lang="en-US" altLang="zh-CN" dirty="0"/>
                        <a:t>x</a:t>
                      </a:r>
                    </a:p>
                    <a:p>
                      <a:pPr algn="ctr"/>
                      <a:r>
                        <a:rPr lang="en-US" altLang="zh-CN" dirty="0"/>
                        <a:t>s</a:t>
                      </a:r>
                    </a:p>
                    <a:p>
                      <a:pPr algn="ctr"/>
                      <a:r>
                        <a:rPr lang="en-US" altLang="zh-CN" dirty="0"/>
                        <a:t>t</a:t>
                      </a:r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CONST</a:t>
                      </a:r>
                    </a:p>
                    <a:p>
                      <a:pPr algn="ctr"/>
                      <a:r>
                        <a:rPr lang="en-US" altLang="zh-CN" dirty="0"/>
                        <a:t>VARIABLE</a:t>
                      </a:r>
                    </a:p>
                    <a:p>
                      <a:pPr algn="ctr"/>
                      <a:r>
                        <a:rPr lang="en-US" altLang="zh-CN" dirty="0"/>
                        <a:t>VARIABLE</a:t>
                      </a:r>
                    </a:p>
                    <a:p>
                      <a:pPr algn="ctr"/>
                      <a:r>
                        <a:rPr lang="en-US" altLang="zh-CN" dirty="0"/>
                        <a:t>PROC</a:t>
                      </a:r>
                    </a:p>
                    <a:p>
                      <a:pPr algn="ctr"/>
                      <a:r>
                        <a:rPr lang="en-US" altLang="zh-CN" dirty="0"/>
                        <a:t>PROC</a:t>
                      </a:r>
                    </a:p>
                    <a:p>
                      <a:pPr algn="ctr"/>
                      <a:r>
                        <a:rPr lang="en-US" altLang="zh-CN" dirty="0"/>
                        <a:t>VARIABLE</a:t>
                      </a:r>
                    </a:p>
                    <a:p>
                      <a:pPr algn="ctr"/>
                      <a:r>
                        <a:rPr lang="en-US" altLang="zh-CN" dirty="0"/>
                        <a:t>VARIABLE</a:t>
                      </a:r>
                    </a:p>
                    <a:p>
                      <a:pPr algn="ctr"/>
                      <a:r>
                        <a:rPr lang="en-US" altLang="zh-CN" dirty="0"/>
                        <a:t>PROC</a:t>
                      </a:r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</a:p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  <a:p>
                      <a:pPr algn="ctr"/>
                      <a:r>
                        <a:rPr lang="en-US" altLang="zh-CN" dirty="0"/>
                        <a:t>0</a:t>
                      </a:r>
                    </a:p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DX</a:t>
                      </a:r>
                    </a:p>
                    <a:p>
                      <a:pPr algn="ctr"/>
                      <a:r>
                        <a:rPr lang="en-US" altLang="zh-CN" dirty="0"/>
                        <a:t>DX+1</a:t>
                      </a:r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DX</a:t>
                      </a:r>
                    </a:p>
                    <a:p>
                      <a:pPr algn="ctr"/>
                      <a:r>
                        <a:rPr lang="en-US" altLang="zh-CN" dirty="0"/>
                        <a:t>DX+1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CX+1</a:t>
                      </a:r>
                    </a:p>
                    <a:p>
                      <a:pPr algn="ctr"/>
                      <a:r>
                        <a:rPr lang="en-US" altLang="zh-CN" dirty="0"/>
                        <a:t>CX+2</a:t>
                      </a:r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CX+3</a:t>
                      </a:r>
                      <a:endParaRPr lang="zh-CN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814002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2F3D61-653B-8179-58AC-25FB6AA68F8D}"/>
              </a:ext>
            </a:extLst>
          </p:cNvPr>
          <p:cNvCxnSpPr/>
          <p:nvPr/>
        </p:nvCxnSpPr>
        <p:spPr>
          <a:xfrm flipH="1" flipV="1">
            <a:off x="8446168" y="1556233"/>
            <a:ext cx="2177716" cy="82602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67DA277-33D7-EDA1-3AFF-D3FD95DDB2BF}"/>
              </a:ext>
            </a:extLst>
          </p:cNvPr>
          <p:cNvCxnSpPr>
            <a:cxnSpLocks/>
          </p:cNvCxnSpPr>
          <p:nvPr/>
        </p:nvCxnSpPr>
        <p:spPr>
          <a:xfrm flipH="1" flipV="1">
            <a:off x="9126270" y="3490961"/>
            <a:ext cx="1497614" cy="47946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3AF9379-4079-79BE-E9DA-B7C0647A1E1B}"/>
              </a:ext>
            </a:extLst>
          </p:cNvPr>
          <p:cNvSpPr txBox="1"/>
          <p:nvPr/>
        </p:nvSpPr>
        <p:spPr>
          <a:xfrm>
            <a:off x="10761763" y="1881798"/>
            <a:ext cx="5838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变</a:t>
            </a:r>
            <a:endParaRPr lang="en-US" altLang="zh-CN" sz="2400" dirty="0"/>
          </a:p>
          <a:p>
            <a:r>
              <a:rPr lang="zh-CN" altLang="en-US" sz="2400" dirty="0"/>
              <a:t>量</a:t>
            </a:r>
            <a:endParaRPr lang="en-US" altLang="zh-CN" sz="2400" dirty="0"/>
          </a:p>
          <a:p>
            <a:r>
              <a:rPr lang="zh-CN" altLang="en-US" sz="2400" dirty="0"/>
              <a:t>去</a:t>
            </a:r>
            <a:endParaRPr lang="en-US" altLang="zh-CN" sz="2400" dirty="0"/>
          </a:p>
          <a:p>
            <a:r>
              <a:rPr lang="zh-CN" altLang="en-US" sz="2400" dirty="0"/>
              <a:t>哪 </a:t>
            </a:r>
            <a:endParaRPr lang="en-US" altLang="zh-CN" sz="2400" dirty="0"/>
          </a:p>
          <a:p>
            <a:r>
              <a:rPr lang="zh-CN" altLang="en-US" sz="2400" dirty="0"/>
              <a:t>儿</a:t>
            </a:r>
            <a:endParaRPr lang="en-US" altLang="zh-CN" sz="2400" dirty="0"/>
          </a:p>
          <a:p>
            <a:r>
              <a:rPr lang="zh-CN" altLang="en-US" sz="2400" dirty="0"/>
              <a:t>了</a:t>
            </a:r>
            <a:endParaRPr lang="en-US" altLang="zh-CN" sz="2400" dirty="0"/>
          </a:p>
          <a:p>
            <a:r>
              <a:rPr lang="zh-CN" altLang="en-US" sz="2400" dirty="0"/>
              <a:t>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D0C76F-6A4F-C0B4-A81F-E95DDF9B09E5}"/>
              </a:ext>
            </a:extLst>
          </p:cNvPr>
          <p:cNvSpPr txBox="1"/>
          <p:nvPr/>
        </p:nvSpPr>
        <p:spPr>
          <a:xfrm>
            <a:off x="487822" y="5948627"/>
            <a:ext cx="3986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符号表为什么没有</a:t>
            </a:r>
            <a:r>
              <a:rPr lang="en-US" altLang="zh-CN" sz="2400" dirty="0"/>
              <a:t>TYPE</a:t>
            </a:r>
            <a:r>
              <a:rPr lang="zh-CN" altLang="en-US" sz="2400" dirty="0"/>
              <a:t>域？</a:t>
            </a:r>
          </a:p>
        </p:txBody>
      </p:sp>
    </p:spTree>
    <p:extLst>
      <p:ext uri="{BB962C8B-B14F-4D97-AF65-F5344CB8AC3E}">
        <p14:creationId xmlns:p14="http://schemas.microsoft.com/office/powerpoint/2010/main" val="20849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686BA2-5E09-A40B-EF66-0890E5974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5239210" cy="782309"/>
          </a:xfrm>
        </p:spPr>
        <p:txBody>
          <a:bodyPr>
            <a:normAutofit/>
          </a:bodyPr>
          <a:lstStyle/>
          <a:p>
            <a:r>
              <a:rPr lang="en-US" altLang="zh-CN" dirty="0"/>
              <a:t>PL/0</a:t>
            </a:r>
            <a:r>
              <a:rPr lang="zh-CN" altLang="en-US" dirty="0"/>
              <a:t>的符号表结构和操作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C28946-A6FF-A665-8D73-9E3A408DC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965AAF-42C8-05F1-3503-B9A1985059E9}"/>
              </a:ext>
            </a:extLst>
          </p:cNvPr>
          <p:cNvSpPr txBox="1"/>
          <p:nvPr/>
        </p:nvSpPr>
        <p:spPr>
          <a:xfrm>
            <a:off x="564753" y="1744579"/>
            <a:ext cx="11062494" cy="424731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符号表结构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tablestruct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名字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kind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类型：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const, var, procedure */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     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数值，仅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使用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level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   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所处层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     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地址，仅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不使用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    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需要分配的数据区空间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仅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procedure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使用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zh-CN" alt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tablestruct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txmax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r>
              <a:rPr lang="fr-FR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/* </a:t>
            </a:r>
            <a:r>
              <a:rPr lang="zh-CN" alt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符号表 *</a:t>
            </a:r>
            <a:r>
              <a:rPr lang="en-US" altLang="zh-CN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</a:p>
          <a:p>
            <a:endParaRPr lang="en-US" altLang="zh-CN" dirty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enter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ptx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lev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pdx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5504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latin typeface="+mn-ea"/>
              </a:rPr>
              <a:t>作用域与多符号表组织</a:t>
            </a:r>
            <a:endParaRPr lang="en-US" altLang="zh-CN" sz="2800" b="1" dirty="0">
              <a:latin typeface="+mn-ea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每个作用域都有各自的符号表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维护一个符号表的作用域栈，每个开作用域对应栈中的一个入口，当前的开作用域出现在该栈的栈顶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当一个新的作用域开放时，新符号表将被创建，并将其入栈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在当前作用域成为闭作用域时，从栈顶弹出相应的符号表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</p:spTree>
    <p:extLst>
      <p:ext uri="{BB962C8B-B14F-4D97-AF65-F5344CB8AC3E}">
        <p14:creationId xmlns:p14="http://schemas.microsoft.com/office/powerpoint/2010/main" val="1747237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743157" cy="10710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latin typeface="+mn-ea"/>
              </a:rPr>
              <a:t>多符号表组织</a:t>
            </a:r>
            <a:r>
              <a:rPr lang="en-US" altLang="zh-CN" sz="2400" b="1" dirty="0">
                <a:latin typeface="+mn-ea"/>
              </a:rPr>
              <a:t>:</a:t>
            </a:r>
            <a:r>
              <a:rPr lang="zh-CN" altLang="en-US" sz="2400" b="1" dirty="0">
                <a:latin typeface="+mn-ea"/>
              </a:rPr>
              <a:t>每个作用域都有各自的符号表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+mn-ea"/>
              </a:rPr>
              <a:t>PL</a:t>
            </a:r>
            <a:r>
              <a:rPr lang="zh-CN" altLang="en-US" sz="2400" b="1" dirty="0">
                <a:latin typeface="+mn-ea"/>
              </a:rPr>
              <a:t>程序处理到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"here"</a:t>
            </a:r>
            <a:r>
              <a:rPr lang="zh-CN" altLang="en-US" sz="2400" b="1" dirty="0">
                <a:latin typeface="+mn-ea"/>
              </a:rPr>
              <a:t>时的</a:t>
            </a:r>
            <a:r>
              <a:rPr lang="zh-CN" altLang="en-US" sz="2400" dirty="0">
                <a:latin typeface="+mn-ea"/>
              </a:rPr>
              <a:t>作用域栈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12" name="Text Box 127">
            <a:extLst>
              <a:ext uri="{FF2B5EF4-FFF2-40B4-BE49-F238E27FC236}">
                <a16:creationId xmlns:a16="http://schemas.microsoft.com/office/drawing/2014/main" id="{41DCFA4A-D1F6-8A91-893F-67859D0B8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352" y="2492026"/>
            <a:ext cx="1971676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>
                <a:solidFill>
                  <a:srgbClr val="800080"/>
                </a:solidFill>
                <a:latin typeface="+mn-ea"/>
              </a:rPr>
              <a:t>a, x, y, p, r</a:t>
            </a:r>
          </a:p>
        </p:txBody>
      </p:sp>
      <p:sp>
        <p:nvSpPr>
          <p:cNvPr id="13" name="Text Box 128">
            <a:extLst>
              <a:ext uri="{FF2B5EF4-FFF2-40B4-BE49-F238E27FC236}">
                <a16:creationId xmlns:a16="http://schemas.microsoft.com/office/drawing/2014/main" id="{78DFB63A-EA37-37FF-AC98-40B7E2ECD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459" y="3175796"/>
            <a:ext cx="1438275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x, s, t</a:t>
            </a:r>
          </a:p>
        </p:txBody>
      </p:sp>
      <p:sp>
        <p:nvSpPr>
          <p:cNvPr id="14" name="Text Box 129">
            <a:extLst>
              <a:ext uri="{FF2B5EF4-FFF2-40B4-BE49-F238E27FC236}">
                <a16:creationId xmlns:a16="http://schemas.microsoft.com/office/drawing/2014/main" id="{6A4E1CFB-0F8E-690E-6E73-4A2BFF27E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1550" y="3916325"/>
            <a:ext cx="5334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>
                <a:latin typeface="+mn-ea"/>
              </a:rPr>
              <a:t>z</a:t>
            </a:r>
          </a:p>
        </p:txBody>
      </p:sp>
      <p:sp>
        <p:nvSpPr>
          <p:cNvPr id="15" name="Text Box 130">
            <a:extLst>
              <a:ext uri="{FF2B5EF4-FFF2-40B4-BE49-F238E27FC236}">
                <a16:creationId xmlns:a16="http://schemas.microsoft.com/office/drawing/2014/main" id="{3D74E4CD-7869-12A1-A2B0-7BEF3E76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19" y="4602125"/>
            <a:ext cx="533400" cy="40011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latin typeface="+mn-ea"/>
              </a:rPr>
              <a:t>v</a:t>
            </a:r>
          </a:p>
        </p:txBody>
      </p:sp>
      <p:sp>
        <p:nvSpPr>
          <p:cNvPr id="16" name="Text Box 131">
            <a:extLst>
              <a:ext uri="{FF2B5EF4-FFF2-40B4-BE49-F238E27FC236}">
                <a16:creationId xmlns:a16="http://schemas.microsoft.com/office/drawing/2014/main" id="{24C46D92-3F28-1B41-365D-340D3FCBB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784" y="5059340"/>
            <a:ext cx="33688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000" b="1" dirty="0">
                <a:latin typeface="+mn-ea"/>
                <a:sym typeface="Symbol" pitchFamily="18" charset="2"/>
              </a:rPr>
              <a:t>.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2000" b="1" dirty="0">
                <a:latin typeface="+mn-ea"/>
                <a:sym typeface="Symbol" pitchFamily="18" charset="2"/>
              </a:rPr>
              <a:t>.</a:t>
            </a:r>
          </a:p>
          <a:p>
            <a:pPr algn="ctr">
              <a:buFont typeface="Wingdings" pitchFamily="2" charset="2"/>
              <a:buNone/>
            </a:pPr>
            <a:r>
              <a:rPr lang="en-US" altLang="zh-CN" sz="2000" b="1" dirty="0">
                <a:latin typeface="+mn-ea"/>
                <a:sym typeface="Symbol" pitchFamily="18" charset="2"/>
              </a:rPr>
              <a:t>.</a:t>
            </a:r>
          </a:p>
        </p:txBody>
      </p:sp>
      <p:sp>
        <p:nvSpPr>
          <p:cNvPr id="17" name="Rectangle 132">
            <a:extLst>
              <a:ext uri="{FF2B5EF4-FFF2-40B4-BE49-F238E27FC236}">
                <a16:creationId xmlns:a16="http://schemas.microsoft.com/office/drawing/2014/main" id="{77AD3C9A-12B8-3D00-6600-67880D214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00" y="3840125"/>
            <a:ext cx="12170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000" dirty="0">
                <a:solidFill>
                  <a:srgbClr val="800080"/>
                </a:solidFill>
                <a:latin typeface="+mn-ea"/>
              </a:rPr>
              <a:t>开作用域</a:t>
            </a:r>
          </a:p>
        </p:txBody>
      </p:sp>
      <p:sp>
        <p:nvSpPr>
          <p:cNvPr id="18" name="Rectangle 133">
            <a:extLst>
              <a:ext uri="{FF2B5EF4-FFF2-40B4-BE49-F238E27FC236}">
                <a16:creationId xmlns:a16="http://schemas.microsoft.com/office/drawing/2014/main" id="{1812A1D4-E911-3CBF-08CB-DD9E18EA6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00" y="4468715"/>
            <a:ext cx="12170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000" dirty="0">
                <a:latin typeface="+mn-ea"/>
              </a:rPr>
              <a:t>闭作用域</a:t>
            </a:r>
          </a:p>
        </p:txBody>
      </p:sp>
      <p:sp>
        <p:nvSpPr>
          <p:cNvPr id="21" name="Line 137">
            <a:extLst>
              <a:ext uri="{FF2B5EF4-FFF2-40B4-BE49-F238E27FC236}">
                <a16:creationId xmlns:a16="http://schemas.microsoft.com/office/drawing/2014/main" id="{27790D57-CF7B-48F8-A6CA-ED830B1E894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8228" y="2715136"/>
            <a:ext cx="390098" cy="1071068"/>
          </a:xfrm>
          <a:prstGeom prst="line">
            <a:avLst/>
          </a:prstGeom>
          <a:noFill/>
          <a:ln w="19050" cap="rnd">
            <a:solidFill>
              <a:srgbClr val="800080"/>
            </a:solidFill>
            <a:prstDash val="sysDot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22" name="Line 138">
            <a:extLst>
              <a:ext uri="{FF2B5EF4-FFF2-40B4-BE49-F238E27FC236}">
                <a16:creationId xmlns:a16="http://schemas.microsoft.com/office/drawing/2014/main" id="{0AEC78A3-DAED-11ED-F3B1-0CFBB77798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3258" y="3413509"/>
            <a:ext cx="542925" cy="322891"/>
          </a:xfrm>
          <a:prstGeom prst="line">
            <a:avLst/>
          </a:prstGeom>
          <a:noFill/>
          <a:ln w="19050" cap="rnd">
            <a:solidFill>
              <a:srgbClr val="800080"/>
            </a:solidFill>
            <a:prstDash val="sysDot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23" name="Line 139">
            <a:extLst>
              <a:ext uri="{FF2B5EF4-FFF2-40B4-BE49-F238E27FC236}">
                <a16:creationId xmlns:a16="http://schemas.microsoft.com/office/drawing/2014/main" id="{F89BCEAF-A4A0-FA91-7904-8D517DA04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5648" y="4083268"/>
            <a:ext cx="945916" cy="447906"/>
          </a:xfrm>
          <a:prstGeom prst="line">
            <a:avLst/>
          </a:prstGeom>
          <a:noFill/>
          <a:ln w="19050" cap="rnd">
            <a:solidFill>
              <a:srgbClr val="333399"/>
            </a:solidFill>
            <a:prstDash val="sysDot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24" name="Line 140">
            <a:extLst>
              <a:ext uri="{FF2B5EF4-FFF2-40B4-BE49-F238E27FC236}">
                <a16:creationId xmlns:a16="http://schemas.microsoft.com/office/drawing/2014/main" id="{EAD8C7DC-9567-57FF-82DB-1B1DB5E97E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950" y="4663303"/>
            <a:ext cx="945916" cy="133512"/>
          </a:xfrm>
          <a:prstGeom prst="line">
            <a:avLst/>
          </a:prstGeom>
          <a:noFill/>
          <a:ln w="19050" cap="rnd">
            <a:solidFill>
              <a:srgbClr val="333399"/>
            </a:solidFill>
            <a:prstDash val="sysDot"/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25" name="Rectangle 141">
            <a:extLst>
              <a:ext uri="{FF2B5EF4-FFF2-40B4-BE49-F238E27FC236}">
                <a16:creationId xmlns:a16="http://schemas.microsoft.com/office/drawing/2014/main" id="{39CFE3F3-D5A8-1E22-9BF4-F7DDDD6B5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010" y="5088338"/>
            <a:ext cx="16521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0080"/>
                </a:solidFill>
                <a:latin typeface="+mn-ea"/>
              </a:rPr>
              <a:t>Scope Stack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7538D776-CFB5-B8D4-35A6-C9E035B85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905" y="681794"/>
            <a:ext cx="2592387" cy="5798510"/>
          </a:xfrm>
          <a:prstGeom prst="rect">
            <a:avLst/>
          </a:prstGeom>
          <a:solidFill>
            <a:srgbClr val="FFFFFF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anchor="ctr" anchorCtr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const a=25;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var </a:t>
            </a:r>
            <a:r>
              <a:rPr lang="en-US" altLang="zh-CN" dirty="0" err="1">
                <a:latin typeface="+mn-ea"/>
              </a:rPr>
              <a:t>x,y</a:t>
            </a:r>
            <a:r>
              <a:rPr lang="en-US" altLang="zh-CN" dirty="0">
                <a:latin typeface="+mn-ea"/>
              </a:rPr>
              <a:t>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p;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 z;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procedure  r;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</a:t>
            </a:r>
            <a:r>
              <a:rPr lang="en-US" altLang="zh-CN" dirty="0" err="1">
                <a:latin typeface="+mn-ea"/>
              </a:rPr>
              <a:t>var</a:t>
            </a:r>
            <a:r>
              <a:rPr lang="en-US" altLang="zh-CN" dirty="0">
                <a:latin typeface="+mn-ea"/>
              </a:rPr>
              <a:t> x, s;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procedure t;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var  v;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end;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begin</a:t>
            </a:r>
            <a:endParaRPr lang="en-US" altLang="zh-CN" dirty="0">
              <a:solidFill>
                <a:srgbClr val="800080"/>
              </a:solidFill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/*here*/</a:t>
            </a:r>
            <a:endParaRPr lang="en-US" altLang="zh-CN" dirty="0">
              <a:latin typeface="+mn-ea"/>
            </a:endParaRP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end; 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begin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……</a:t>
            </a:r>
          </a:p>
          <a:p>
            <a:pPr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end.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763F18-E3DA-876A-29E3-06BED294020A}"/>
              </a:ext>
            </a:extLst>
          </p:cNvPr>
          <p:cNvSpPr/>
          <p:nvPr/>
        </p:nvSpPr>
        <p:spPr bwMode="auto">
          <a:xfrm>
            <a:off x="7648251" y="1695091"/>
            <a:ext cx="1977887" cy="104400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D1D37F-14A0-D609-EDE7-E3CAD92685F8}"/>
              </a:ext>
            </a:extLst>
          </p:cNvPr>
          <p:cNvSpPr/>
          <p:nvPr/>
        </p:nvSpPr>
        <p:spPr bwMode="auto">
          <a:xfrm>
            <a:off x="7639533" y="3025989"/>
            <a:ext cx="1977887" cy="2473190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1A08EF-1C0E-617D-2D9F-9E02833DB4BB}"/>
              </a:ext>
            </a:extLst>
          </p:cNvPr>
          <p:cNvSpPr/>
          <p:nvPr/>
        </p:nvSpPr>
        <p:spPr bwMode="auto">
          <a:xfrm>
            <a:off x="7824716" y="3594183"/>
            <a:ext cx="1557130" cy="1066800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6337788E-8D9E-2C35-B6FA-551C1F98A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40120"/>
              </p:ext>
            </p:extLst>
          </p:nvPr>
        </p:nvGraphicFramePr>
        <p:xfrm>
          <a:off x="1750090" y="2399253"/>
          <a:ext cx="1265961" cy="24254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1265961">
                  <a:extLst>
                    <a:ext uri="{9D8B030D-6E8A-4147-A177-3AD203B41FA5}">
                      <a16:colId xmlns:a16="http://schemas.microsoft.com/office/drawing/2014/main" val="3611950030"/>
                    </a:ext>
                  </a:extLst>
                </a:gridCol>
              </a:tblGrid>
              <a:tr h="606352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47945"/>
                  </a:ext>
                </a:extLst>
              </a:tr>
              <a:tr h="606352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617235"/>
                  </a:ext>
                </a:extLst>
              </a:tr>
              <a:tr h="6063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83812"/>
                  </a:ext>
                </a:extLst>
              </a:tr>
              <a:tr h="606352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02024"/>
                  </a:ext>
                </a:extLst>
              </a:tr>
            </a:tbl>
          </a:graphicData>
        </a:graphic>
      </p:graphicFrame>
      <p:sp>
        <p:nvSpPr>
          <p:cNvPr id="20" name="Line 136">
            <a:extLst>
              <a:ext uri="{FF2B5EF4-FFF2-40B4-BE49-F238E27FC236}">
                <a16:creationId xmlns:a16="http://schemas.microsoft.com/office/drawing/2014/main" id="{31B90626-5AC3-BD3C-3B86-924F1A892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3857" y="3382925"/>
            <a:ext cx="135555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19" name="Line 135">
            <a:extLst>
              <a:ext uri="{FF2B5EF4-FFF2-40B4-BE49-F238E27FC236}">
                <a16:creationId xmlns:a16="http://schemas.microsoft.com/office/drawing/2014/main" id="{8863AE02-FEE6-B707-84CD-90709E44C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1" y="269712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 sz="2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27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5EB11B-7592-E540-6E58-E9D92E1E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06372"/>
          </a:xfrm>
        </p:spPr>
        <p:txBody>
          <a:bodyPr/>
          <a:lstStyle/>
          <a:p>
            <a:r>
              <a:rPr lang="zh-CN" altLang="en-US" dirty="0"/>
              <a:t>符号表管理举例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C2C9D31-F90B-E940-0DD7-35CE4ADA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4" name="右箭头 26">
            <a:extLst>
              <a:ext uri="{FF2B5EF4-FFF2-40B4-BE49-F238E27FC236}">
                <a16:creationId xmlns:a16="http://schemas.microsoft.com/office/drawing/2014/main" id="{756E1B6B-8CF1-5C6D-D306-957B2A94D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958" y="4844242"/>
            <a:ext cx="598488" cy="477838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altLang="zh-CN" sz="1200" b="1" dirty="0">
                <a:solidFill>
                  <a:srgbClr val="000000"/>
                </a:solidFill>
              </a:rPr>
              <a:t>TX2</a:t>
            </a:r>
            <a:endParaRPr lang="zh-CN" altLang="en-US" sz="1200" b="1" dirty="0">
              <a:solidFill>
                <a:srgbClr val="000000"/>
              </a:solidFill>
            </a:endParaRPr>
          </a:p>
        </p:txBody>
      </p:sp>
      <p:sp>
        <p:nvSpPr>
          <p:cNvPr id="5" name="右箭头 10">
            <a:extLst>
              <a:ext uri="{FF2B5EF4-FFF2-40B4-BE49-F238E27FC236}">
                <a16:creationId xmlns:a16="http://schemas.microsoft.com/office/drawing/2014/main" id="{9F1E5983-9D5C-DF1E-43CB-2B969EA43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561" y="3284312"/>
            <a:ext cx="598488" cy="477838"/>
          </a:xfrm>
          <a:prstGeom prst="rightArrow">
            <a:avLst>
              <a:gd name="adj1" fmla="val 50000"/>
              <a:gd name="adj2" fmla="val 5002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altLang="zh-CN" sz="1200" b="1">
                <a:solidFill>
                  <a:srgbClr val="000000"/>
                </a:solidFill>
              </a:rPr>
              <a:t>TX1</a:t>
            </a:r>
            <a:endParaRPr lang="zh-CN" altLang="en-US" sz="1200" b="1">
              <a:solidFill>
                <a:srgbClr val="0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F0828B-A8BB-AA3D-656E-47B35BD511AC}"/>
              </a:ext>
            </a:extLst>
          </p:cNvPr>
          <p:cNvSpPr txBox="1">
            <a:spLocks noChangeArrowheads="1"/>
          </p:cNvSpPr>
          <p:nvPr/>
        </p:nvSpPr>
        <p:spPr>
          <a:xfrm>
            <a:off x="1570456" y="1704424"/>
            <a:ext cx="2857167" cy="48006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horz" lIns="0" tIns="0" rIns="0" bIns="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400" kern="12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  a=10;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float      b, c;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 f1(int </a:t>
            </a:r>
            <a:r>
              <a:rPr lang="en-US" altLang="zh-CN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x,int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y){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char  a=‘a’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double c;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a=‘b’;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{ float a=5.0;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b=a*10+c;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}…..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{ int f;  f=10;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}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}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char d</a:t>
            </a:r>
            <a:r>
              <a:rPr lang="zh-CN" alt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；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  f2(int </a:t>
            </a:r>
            <a:r>
              <a:rPr lang="en-US" altLang="zh-CN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a,int</a:t>
            </a: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b){</a:t>
            </a:r>
          </a:p>
          <a:p>
            <a:pPr lvl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{….}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EF48E66-635C-E4D3-DEBF-3FE5AE606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550153"/>
              </p:ext>
            </p:extLst>
          </p:nvPr>
        </p:nvGraphicFramePr>
        <p:xfrm>
          <a:off x="5195702" y="1555525"/>
          <a:ext cx="5123384" cy="472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857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6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Kind/Type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Offset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60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右箭头 6">
            <a:extLst>
              <a:ext uri="{FF2B5EF4-FFF2-40B4-BE49-F238E27FC236}">
                <a16:creationId xmlns:a16="http://schemas.microsoft.com/office/drawing/2014/main" id="{79E73A69-0FA6-7B45-6A36-C20682AF1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664" y="1762853"/>
            <a:ext cx="539750" cy="215900"/>
          </a:xfrm>
          <a:prstGeom prst="rightArrow">
            <a:avLst>
              <a:gd name="adj1" fmla="val 50000"/>
              <a:gd name="adj2" fmla="val 50046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F1230BD-AEE6-A695-5598-67EA756BC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189093"/>
              </p:ext>
            </p:extLst>
          </p:nvPr>
        </p:nvGraphicFramePr>
        <p:xfrm>
          <a:off x="5188286" y="1915887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右箭头 9">
            <a:extLst>
              <a:ext uri="{FF2B5EF4-FFF2-40B4-BE49-F238E27FC236}">
                <a16:creationId xmlns:a16="http://schemas.microsoft.com/office/drawing/2014/main" id="{BE2870A4-CEF5-A9D5-87E4-7EE2D42E7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374" y="1844451"/>
            <a:ext cx="539750" cy="503237"/>
          </a:xfrm>
          <a:prstGeom prst="rightArrow">
            <a:avLst>
              <a:gd name="adj1" fmla="val 50000"/>
              <a:gd name="adj2" fmla="val 5009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altLang="zh-CN" sz="1200" b="1">
                <a:solidFill>
                  <a:srgbClr val="000000"/>
                </a:solidFill>
              </a:rPr>
              <a:t>TX0</a:t>
            </a:r>
            <a:endParaRPr lang="zh-CN" altLang="en-US" sz="1200" b="1">
              <a:solidFill>
                <a:srgbClr val="000000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52B0096-2FC8-AB13-CC10-8A2432551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67352"/>
              </p:ext>
            </p:extLst>
          </p:nvPr>
        </p:nvGraphicFramePr>
        <p:xfrm>
          <a:off x="5196224" y="3770087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AF92203-7954-3782-3CBB-3F8DC9EF5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19935"/>
              </p:ext>
            </p:extLst>
          </p:nvPr>
        </p:nvGraphicFramePr>
        <p:xfrm>
          <a:off x="5171022" y="2658837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409B390-C638-9AFA-FCAF-9B11298B8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53387"/>
              </p:ext>
            </p:extLst>
          </p:nvPr>
        </p:nvGraphicFramePr>
        <p:xfrm>
          <a:off x="5191461" y="2301650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6ACCB33-C926-29F9-6D42-FAE3F0C05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36333"/>
              </p:ext>
            </p:extLst>
          </p:nvPr>
        </p:nvGraphicFramePr>
        <p:xfrm>
          <a:off x="5188286" y="3041871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AE8A694-9918-C8E2-3AE6-04BCE9823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02789"/>
              </p:ext>
            </p:extLst>
          </p:nvPr>
        </p:nvGraphicFramePr>
        <p:xfrm>
          <a:off x="5196224" y="3401911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5738C05D-9C4C-B678-606B-CE910872D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824" y="1125829"/>
            <a:ext cx="3384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LEV:  0</a:t>
            </a:r>
            <a:endParaRPr lang="zh-CN" altLang="en-US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ADA920-C796-70E7-6A73-345F2A38B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848" y="1125829"/>
            <a:ext cx="3384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LEV:  1</a:t>
            </a:r>
            <a:endParaRPr lang="zh-CN" altLang="en-US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右箭头 18">
            <a:extLst>
              <a:ext uri="{FF2B5EF4-FFF2-40B4-BE49-F238E27FC236}">
                <a16:creationId xmlns:a16="http://schemas.microsoft.com/office/drawing/2014/main" id="{FEBD9725-4C24-A6F6-B35B-E27B1620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074" y="1842863"/>
            <a:ext cx="539750" cy="504825"/>
          </a:xfrm>
          <a:prstGeom prst="rightArrow">
            <a:avLst>
              <a:gd name="adj1" fmla="val 50000"/>
              <a:gd name="adj2" fmla="val 49940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altLang="zh-CN" sz="1200" b="1">
                <a:solidFill>
                  <a:srgbClr val="000000"/>
                </a:solidFill>
              </a:rPr>
              <a:t>pTX</a:t>
            </a:r>
            <a:endParaRPr lang="zh-CN" altLang="en-US" sz="1200" b="1">
              <a:solidFill>
                <a:srgbClr val="000000"/>
              </a:solidFill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3B5F35BF-6B66-0419-C04F-05C003393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81808"/>
              </p:ext>
            </p:extLst>
          </p:nvPr>
        </p:nvGraphicFramePr>
        <p:xfrm>
          <a:off x="5195702" y="4158588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char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3BFEAAD-A13F-F752-33B0-C8E7A774A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15566"/>
              </p:ext>
            </p:extLst>
          </p:nvPr>
        </p:nvGraphicFramePr>
        <p:xfrm>
          <a:off x="5195702" y="4503388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double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E78655CD-C92C-528B-DBEF-F5A93E30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022" y="1125829"/>
            <a:ext cx="3384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LEV:  2</a:t>
            </a:r>
            <a:endParaRPr lang="zh-CN" altLang="en-US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1163348-1ACD-251F-0EA5-8CDE26713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582874"/>
              </p:ext>
            </p:extLst>
          </p:nvPr>
        </p:nvGraphicFramePr>
        <p:xfrm>
          <a:off x="5195702" y="4878668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float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1E8F23B7-375C-B851-42CA-A61477A35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14771"/>
              </p:ext>
            </p:extLst>
          </p:nvPr>
        </p:nvGraphicFramePr>
        <p:xfrm>
          <a:off x="5171022" y="4884388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3F9A3E4-46BF-1F97-652E-D78F0E4F6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15398"/>
              </p:ext>
            </p:extLst>
          </p:nvPr>
        </p:nvGraphicFramePr>
        <p:xfrm>
          <a:off x="5171022" y="3438508"/>
          <a:ext cx="50158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6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char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DX+12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6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52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1667 L 3.75E-6 0.0358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5578 L -3.125E-6 0.1608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3194 L 3.75E-6 0.084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15902 L -3.125E-6 0.2115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1157 L -3.125E-6 0.2745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7453 L -3.125E-6 0.32708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7476 L 3.75E-6 0.1273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32731 L -3.125E-6 0.3798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125 L 3.75E-6 0.17754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37291 L -3.125E-6 0.4358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15462 L 3.75E-6 0.21759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1805 L 3.75E-6 0.27037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0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2314 L -3.125E-6 0.48611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5416 L 3.75E-6 0.30671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28564 L 3.75E-6 0.34861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8611 L -3.125E-6 0.42314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33495 L 3.75E-6 0.39791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4" presetClass="exit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0" presetClass="path" presetSubtype="0" accel="5000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3773 L -3.125E-6 0.49027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37361 L 3.75E-6 0.43634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0" presetClass="path" presetSubtype="0" accel="50000" decel="5000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8819 L -3.125E-6 0.43564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500"/>
                            </p:stCondLst>
                            <p:childTnLst>
                              <p:par>
                                <p:cTn id="208" presetID="4" presetClass="exit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4" presetClass="exit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0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41828 L 3.75E-6 0.47083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" presetClass="exit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0" presetClass="path" presetSubtype="0" accel="50000" decel="5000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43773 L -3.125E-6 0.20694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500"/>
                            </p:stCondLst>
                            <p:childTnLst>
                              <p:par>
                                <p:cTn id="253" presetID="4" presetClass="exit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00"/>
                            </p:stCondLst>
                            <p:childTnLst>
                              <p:par>
                                <p:cTn id="257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0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45995 L 3.75E-6 0.52314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0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21759 L -3.125E-6 0.27013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5" grpId="0" animBg="1"/>
      <p:bldP spid="5" grpId="1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animBg="1"/>
      <p:bldP spid="10" grpId="0" animBg="1"/>
      <p:bldP spid="16" grpId="0"/>
      <p:bldP spid="16" grpId="1"/>
      <p:bldP spid="16" grpId="2"/>
      <p:bldP spid="17" grpId="0"/>
      <p:bldP spid="17" grpId="1"/>
      <p:bldP spid="17" grpId="2"/>
      <p:bldP spid="17" grpId="3"/>
      <p:bldP spid="17" grpId="4"/>
      <p:bldP spid="17" grpId="5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18" grpId="8" animBg="1"/>
      <p:bldP spid="18" grpId="9" animBg="1"/>
      <p:bldP spid="18" grpId="10" animBg="1"/>
      <p:bldP spid="18" grpId="11" animBg="1"/>
      <p:bldP spid="18" grpId="12" animBg="1"/>
      <p:bldP spid="18" grpId="13" animBg="1"/>
      <p:bldP spid="21" grpId="0"/>
      <p:bldP spid="21" grpId="1"/>
      <p:bldP spid="21" grpId="2"/>
      <p:bldP spid="21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8.1</a:t>
            </a:r>
            <a:r>
              <a:rPr lang="zh-CN" altLang="en-US" sz="2800" b="1" dirty="0"/>
              <a:t>　符号表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8.2</a:t>
            </a:r>
            <a:r>
              <a:rPr lang="zh-CN" altLang="en-US" sz="2800" b="1" u="sng" dirty="0">
                <a:solidFill>
                  <a:srgbClr val="C00000"/>
                </a:solidFill>
              </a:rPr>
              <a:t>　静态语义分析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8.3</a:t>
            </a:r>
            <a:r>
              <a:rPr lang="zh-CN" altLang="en-US" sz="2800" b="1" dirty="0"/>
              <a:t>　中间代码生成 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3515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5EEC8A4-8C90-D786-969C-D7E53690D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1"/>
            <a:ext cx="11031078" cy="4403582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sz="2400" dirty="0"/>
              <a:t>语法上正确的程序，其语义不一定正确</a:t>
            </a:r>
          </a:p>
          <a:p>
            <a:pPr>
              <a:lnSpc>
                <a:spcPts val="3600"/>
              </a:lnSpc>
            </a:pPr>
            <a:r>
              <a:rPr lang="zh-CN" altLang="en-US" sz="2400" dirty="0"/>
              <a:t>有些错误只能在运行时才能发现，称为</a:t>
            </a:r>
            <a:r>
              <a:rPr lang="zh-CN" altLang="en-US" sz="2400" dirty="0">
                <a:solidFill>
                  <a:srgbClr val="0E7C7E"/>
                </a:solidFill>
              </a:rPr>
              <a:t>动态语义错误</a:t>
            </a:r>
          </a:p>
          <a:p>
            <a:pPr>
              <a:lnSpc>
                <a:spcPts val="3600"/>
              </a:lnSpc>
            </a:pPr>
            <a:r>
              <a:rPr lang="zh-CN" altLang="en-US" sz="2400" dirty="0"/>
              <a:t>编译阶段只对结构上正确的源程序进行</a:t>
            </a:r>
            <a:r>
              <a:rPr lang="zh-CN" altLang="en-US" sz="2400" dirty="0">
                <a:solidFill>
                  <a:srgbClr val="FF0000"/>
                </a:solidFill>
              </a:rPr>
              <a:t>静态语义检查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类型检查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唯一性检查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控制流检查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名字的上下文相关性检查 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marL="0" indent="0">
              <a:lnSpc>
                <a:spcPts val="3600"/>
              </a:lnSpc>
              <a:buNone/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2C9066-1BFB-B9ED-92B7-759C5E6A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659969" cy="617641"/>
          </a:xfrm>
        </p:spPr>
        <p:txBody>
          <a:bodyPr/>
          <a:lstStyle/>
          <a:p>
            <a:r>
              <a:rPr lang="zh-CN" altLang="en-US" dirty="0"/>
              <a:t>语义分析的任务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584D5B-B65A-CBEF-47EC-A743AC7FB815}"/>
              </a:ext>
            </a:extLst>
          </p:cNvPr>
          <p:cNvSpPr txBox="1"/>
          <p:nvPr/>
        </p:nvSpPr>
        <p:spPr>
          <a:xfrm>
            <a:off x="5147791" y="2738537"/>
            <a:ext cx="2088000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z;</a:t>
            </a:r>
          </a:p>
          <a:p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  }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z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b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z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x;</a:t>
            </a: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x </a:t>
            </a:r>
            <a:r>
              <a:rPr lang="fr-FR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b="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b="0" dirty="0">
                <a:solidFill>
                  <a:srgbClr val="3333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3333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E0084C-2AB4-3241-4CE2-3845B3B3B62C}"/>
              </a:ext>
            </a:extLst>
          </p:cNvPr>
          <p:cNvSpPr txBox="1"/>
          <p:nvPr/>
        </p:nvSpPr>
        <p:spPr>
          <a:xfrm>
            <a:off x="8657131" y="2738537"/>
            <a:ext cx="2647139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23D778-62F8-C358-57E7-F7269C46409B}"/>
              </a:ext>
            </a:extLst>
          </p:cNvPr>
          <p:cNvSpPr txBox="1"/>
          <p:nvPr/>
        </p:nvSpPr>
        <p:spPr>
          <a:xfrm>
            <a:off x="8135677" y="5200718"/>
            <a:ext cx="3946732" cy="376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SysY</a:t>
            </a:r>
            <a:r>
              <a:rPr lang="en-US" altLang="zh-CN" dirty="0"/>
              <a:t> </a:t>
            </a:r>
            <a:r>
              <a:rPr lang="zh-CN" altLang="en-US" dirty="0"/>
              <a:t>语言中变量名可以与函数名相同</a:t>
            </a:r>
          </a:p>
        </p:txBody>
      </p:sp>
    </p:spTree>
    <p:extLst>
      <p:ext uri="{BB962C8B-B14F-4D97-AF65-F5344CB8AC3E}">
        <p14:creationId xmlns:p14="http://schemas.microsoft.com/office/powerpoint/2010/main" val="16903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5EEC8A4-8C90-D786-969C-D7E53690D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4499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sz="2400" dirty="0"/>
              <a:t>语法上正确的程序，其语义不一定正确</a:t>
            </a:r>
          </a:p>
          <a:p>
            <a:pPr>
              <a:lnSpc>
                <a:spcPts val="3600"/>
              </a:lnSpc>
            </a:pPr>
            <a:r>
              <a:rPr lang="zh-CN" altLang="en-US" sz="2400" dirty="0"/>
              <a:t>有些错误只能在运行时才能发现，称为</a:t>
            </a:r>
            <a:r>
              <a:rPr lang="zh-CN" altLang="en-US" sz="2400" dirty="0">
                <a:solidFill>
                  <a:srgbClr val="0E7C7E"/>
                </a:solidFill>
              </a:rPr>
              <a:t>动态语义错误</a:t>
            </a:r>
          </a:p>
          <a:p>
            <a:pPr>
              <a:lnSpc>
                <a:spcPts val="3600"/>
              </a:lnSpc>
            </a:pPr>
            <a:r>
              <a:rPr lang="zh-CN" altLang="en-US" sz="2400" dirty="0"/>
              <a:t>编译阶段只对结构上正确的源程序进行</a:t>
            </a:r>
            <a:r>
              <a:rPr lang="zh-CN" altLang="en-US" sz="2400" dirty="0">
                <a:solidFill>
                  <a:srgbClr val="FF0000"/>
                </a:solidFill>
              </a:rPr>
              <a:t>静态语义检查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类型检查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唯一性检查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控制流检查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 lvl="1">
              <a:lnSpc>
                <a:spcPts val="3600"/>
              </a:lnSpc>
            </a:pPr>
            <a:r>
              <a:rPr lang="zh-CN" altLang="en-US" sz="2200" dirty="0">
                <a:solidFill>
                  <a:srgbClr val="3333FF"/>
                </a:solidFill>
              </a:rPr>
              <a:t>名字的上下文相关性检查  </a:t>
            </a:r>
            <a:endParaRPr lang="en-US" altLang="zh-CN" sz="2200" dirty="0">
              <a:solidFill>
                <a:srgbClr val="3333FF"/>
              </a:solidFill>
            </a:endParaRPr>
          </a:p>
          <a:p>
            <a:pPr>
              <a:lnSpc>
                <a:spcPts val="3600"/>
              </a:lnSpc>
            </a:pPr>
            <a:r>
              <a:rPr lang="zh-CN" altLang="en-US" sz="2400" dirty="0"/>
              <a:t>静态语义是</a:t>
            </a:r>
            <a:r>
              <a:rPr lang="zh-CN" altLang="en-US" sz="2400" dirty="0">
                <a:solidFill>
                  <a:srgbClr val="0E7C7E"/>
                </a:solidFill>
              </a:rPr>
              <a:t>上下文有关</a:t>
            </a:r>
            <a:r>
              <a:rPr lang="zh-CN" altLang="en-US" sz="2400" dirty="0"/>
              <a:t>的</a:t>
            </a:r>
          </a:p>
          <a:p>
            <a:pPr>
              <a:lnSpc>
                <a:spcPts val="3600"/>
              </a:lnSpc>
            </a:pPr>
            <a:r>
              <a:rPr lang="zh-CN" altLang="en-US" sz="2400" dirty="0"/>
              <a:t>收集源程序中的符号的信息</a:t>
            </a:r>
            <a:r>
              <a:rPr lang="en-US" altLang="zh-CN" sz="2400" dirty="0"/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建立符号表</a:t>
            </a:r>
          </a:p>
          <a:p>
            <a:pPr>
              <a:lnSpc>
                <a:spcPts val="3600"/>
              </a:lnSpc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72C9066-1BFB-B9ED-92B7-759C5E6A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4659969" cy="617641"/>
          </a:xfrm>
        </p:spPr>
        <p:txBody>
          <a:bodyPr/>
          <a:lstStyle/>
          <a:p>
            <a:r>
              <a:rPr lang="zh-CN" altLang="en-US" dirty="0"/>
              <a:t>语义分析的任务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584D5B-B65A-CBEF-47EC-A743AC7FB815}"/>
              </a:ext>
            </a:extLst>
          </p:cNvPr>
          <p:cNvSpPr txBox="1"/>
          <p:nvPr/>
        </p:nvSpPr>
        <p:spPr>
          <a:xfrm>
            <a:off x="5147790" y="2738538"/>
            <a:ext cx="2088000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z;</a:t>
            </a:r>
          </a:p>
          <a:p>
            <a:r>
              <a:rPr lang="fr-FR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795E2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dirty="0">
                <a:solidFill>
                  <a:srgbClr val="3333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3333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 }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dirty="0">
                <a:solidFill>
                  <a:srgbClr val="3333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fr-FR" altLang="zh-CN" dirty="0">
                <a:solidFill>
                  <a:srgbClr val="795E2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</a:t>
            </a:r>
            <a:r>
              <a:rPr lang="fr-FR" altLang="zh-CN" dirty="0">
                <a:solidFill>
                  <a:srgbClr val="3333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fr-FR" altLang="zh-CN" dirty="0">
                <a:solidFill>
                  <a:srgbClr val="3333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z 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795E2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t;</a:t>
            </a:r>
          </a:p>
          <a:p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z 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/=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x;</a:t>
            </a:r>
          </a:p>
          <a:p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x </a:t>
            </a:r>
            <a:r>
              <a:rPr lang="fr-FR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dirty="0">
                <a:solidFill>
                  <a:srgbClr val="795E2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fr-FR" altLang="zh-CN" dirty="0">
                <a:solidFill>
                  <a:schemeClr val="accent6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fr-FR" altLang="zh-CN" dirty="0">
                <a:solidFill>
                  <a:srgbClr val="3B3B3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dirty="0">
                <a:solidFill>
                  <a:srgbClr val="3333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3333FF"/>
              </a:solidFill>
              <a:highlight>
                <a:srgbClr val="FFFFFF"/>
              </a:highligh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E0084C-2AB4-3241-4CE2-3845B3B3B62C}"/>
              </a:ext>
            </a:extLst>
          </p:cNvPr>
          <p:cNvSpPr txBox="1"/>
          <p:nvPr/>
        </p:nvSpPr>
        <p:spPr>
          <a:xfrm>
            <a:off x="8657131" y="2738538"/>
            <a:ext cx="2647139" cy="23083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23D778-62F8-C358-57E7-F7269C46409B}"/>
              </a:ext>
            </a:extLst>
          </p:cNvPr>
          <p:cNvSpPr txBox="1"/>
          <p:nvPr/>
        </p:nvSpPr>
        <p:spPr>
          <a:xfrm>
            <a:off x="8135677" y="5200719"/>
            <a:ext cx="3946732" cy="376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SysY</a:t>
            </a:r>
            <a:r>
              <a:rPr lang="en-US" altLang="zh-CN" dirty="0"/>
              <a:t> </a:t>
            </a:r>
            <a:r>
              <a:rPr lang="zh-CN" altLang="en-US" dirty="0"/>
              <a:t>语言中变量名可以与函数名相同</a:t>
            </a:r>
          </a:p>
        </p:txBody>
      </p:sp>
    </p:spTree>
    <p:extLst>
      <p:ext uri="{BB962C8B-B14F-4D97-AF65-F5344CB8AC3E}">
        <p14:creationId xmlns:p14="http://schemas.microsoft.com/office/powerpoint/2010/main" val="30368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113C2E6-3671-F06C-9DD1-8C223828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43240"/>
          </a:xfrm>
        </p:spPr>
        <p:txBody>
          <a:bodyPr/>
          <a:lstStyle/>
          <a:p>
            <a:r>
              <a:rPr lang="zh-CN" altLang="en-US" dirty="0"/>
              <a:t>符号表建立的时机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3049A53-2D56-738E-8E48-B7F30220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符号表、语义分析与中间代码生成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56155-2CF0-91F1-F093-19C7788B9EE1}"/>
              </a:ext>
            </a:extLst>
          </p:cNvPr>
          <p:cNvSpPr txBox="1"/>
          <p:nvPr/>
        </p:nvSpPr>
        <p:spPr>
          <a:xfrm>
            <a:off x="9948456" y="2738882"/>
            <a:ext cx="1728788" cy="83099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en-US" altLang="zh-CN" dirty="0"/>
              <a:t>l</a:t>
            </a:r>
            <a:r>
              <a:rPr lang="pt-BR" altLang="zh-CN" dirty="0"/>
              <a:t>dr   r1, [r7]</a:t>
            </a:r>
          </a:p>
          <a:p>
            <a:r>
              <a:rPr lang="en-US" altLang="zh-CN" dirty="0"/>
              <a:t>l</a:t>
            </a:r>
            <a:r>
              <a:rPr lang="pt-BR" altLang="zh-CN" dirty="0"/>
              <a:t>dr  r0, [r7, #4]</a:t>
            </a:r>
          </a:p>
          <a:p>
            <a:r>
              <a:rPr lang="pt-BR" altLang="zh-CN" dirty="0"/>
              <a:t>add r0, r0, r1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874ED3-CDAB-326C-1542-5BC9E0F3699B}"/>
              </a:ext>
            </a:extLst>
          </p:cNvPr>
          <p:cNvSpPr txBox="1"/>
          <p:nvPr/>
        </p:nvSpPr>
        <p:spPr>
          <a:xfrm>
            <a:off x="1475244" y="3754793"/>
            <a:ext cx="434166" cy="15696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词法分析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715006-8E16-3741-8BAB-A425899AD9B3}"/>
              </a:ext>
            </a:extLst>
          </p:cNvPr>
          <p:cNvSpPr txBox="1"/>
          <p:nvPr/>
        </p:nvSpPr>
        <p:spPr>
          <a:xfrm>
            <a:off x="370453" y="3383787"/>
            <a:ext cx="1104790" cy="1077218"/>
          </a:xfrm>
          <a:prstGeom prst="rect">
            <a:avLst/>
          </a:prstGeom>
          <a:noFill/>
          <a:ln>
            <a:noFill/>
            <a:prstDash val="sysDash"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a = a +</a:t>
            </a:r>
            <a:r>
              <a:rPr lang="zh-CN" altLang="en-US" sz="1600" dirty="0"/>
              <a:t>ｂ</a:t>
            </a:r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endParaRPr lang="en-US" altLang="zh-CN" sz="1600" dirty="0"/>
          </a:p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源程序</a:t>
            </a:r>
            <a:endParaRPr lang="zh-CN" altLang="en-US" sz="16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FBB951-CDDB-DB21-E90D-95397CAC231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10710" y="4534265"/>
            <a:ext cx="1164534" cy="53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0AF7297-51B6-CC77-8D35-A326CD22DB7B}"/>
              </a:ext>
            </a:extLst>
          </p:cNvPr>
          <p:cNvSpPr txBox="1"/>
          <p:nvPr/>
        </p:nvSpPr>
        <p:spPr>
          <a:xfrm>
            <a:off x="2743200" y="3766222"/>
            <a:ext cx="434166" cy="156966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语法分析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35D48E8-B0E5-3775-79C8-CE6A621B116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1909410" y="4539623"/>
            <a:ext cx="833790" cy="114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F197765-614B-8873-0F13-BC51ECBA8E56}"/>
              </a:ext>
            </a:extLst>
          </p:cNvPr>
          <p:cNvSpPr txBox="1"/>
          <p:nvPr/>
        </p:nvSpPr>
        <p:spPr>
          <a:xfrm>
            <a:off x="1939588" y="4144476"/>
            <a:ext cx="760144" cy="338554"/>
          </a:xfrm>
          <a:prstGeom prst="rect">
            <a:avLst/>
          </a:prstGeom>
          <a:noFill/>
          <a:ln>
            <a:noFill/>
            <a:prstDash val="sysDash"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Token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8E05FEF-846B-CAFF-7EF7-4F8ADBE5B22B}"/>
              </a:ext>
            </a:extLst>
          </p:cNvPr>
          <p:cNvGrpSpPr/>
          <p:nvPr/>
        </p:nvGrpSpPr>
        <p:grpSpPr>
          <a:xfrm>
            <a:off x="3205558" y="2338669"/>
            <a:ext cx="1095460" cy="1567033"/>
            <a:chOff x="6434470" y="3380944"/>
            <a:chExt cx="1095460" cy="156703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A2519E6-A162-EF10-6A37-58E253995840}"/>
                </a:ext>
              </a:extLst>
            </p:cNvPr>
            <p:cNvSpPr txBox="1"/>
            <p:nvPr/>
          </p:nvSpPr>
          <p:spPr>
            <a:xfrm>
              <a:off x="6741539" y="3380944"/>
              <a:ext cx="336952" cy="338554"/>
            </a:xfrm>
            <a:prstGeom prst="rect">
              <a:avLst/>
            </a:prstGeom>
            <a:noFill/>
            <a:ln>
              <a:noFill/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=</a:t>
              </a:r>
              <a:endParaRPr lang="zh-CN" altLang="en-US" sz="16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B02B59-1704-E8F6-C56A-F7E4A717ACCE}"/>
                </a:ext>
              </a:extLst>
            </p:cNvPr>
            <p:cNvSpPr txBox="1"/>
            <p:nvPr/>
          </p:nvSpPr>
          <p:spPr>
            <a:xfrm>
              <a:off x="6434470" y="3974234"/>
              <a:ext cx="298480" cy="338554"/>
            </a:xfrm>
            <a:prstGeom prst="rect">
              <a:avLst/>
            </a:prstGeom>
            <a:noFill/>
            <a:ln>
              <a:noFill/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9FDE86C-475E-40D3-7ECA-C28947C1C09C}"/>
                </a:ext>
              </a:extLst>
            </p:cNvPr>
            <p:cNvSpPr txBox="1"/>
            <p:nvPr/>
          </p:nvSpPr>
          <p:spPr>
            <a:xfrm>
              <a:off x="6807145" y="4609423"/>
              <a:ext cx="298480" cy="338554"/>
            </a:xfrm>
            <a:prstGeom prst="rect">
              <a:avLst/>
            </a:prstGeom>
            <a:noFill/>
            <a:ln>
              <a:noFill/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A65F929-5548-97AC-1F69-2D03FFF31EDC}"/>
                </a:ext>
              </a:extLst>
            </p:cNvPr>
            <p:cNvSpPr txBox="1"/>
            <p:nvPr/>
          </p:nvSpPr>
          <p:spPr>
            <a:xfrm>
              <a:off x="6974137" y="3977700"/>
              <a:ext cx="336952" cy="338554"/>
            </a:xfrm>
            <a:prstGeom prst="rect">
              <a:avLst/>
            </a:prstGeom>
            <a:noFill/>
            <a:ln>
              <a:noFill/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+</a:t>
              </a:r>
              <a:endParaRPr lang="zh-CN" altLang="en-US" sz="16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D47B83D-FB69-21BD-B3CF-A01DEFFE012E}"/>
                </a:ext>
              </a:extLst>
            </p:cNvPr>
            <p:cNvSpPr txBox="1"/>
            <p:nvPr/>
          </p:nvSpPr>
          <p:spPr>
            <a:xfrm>
              <a:off x="7213817" y="4601119"/>
              <a:ext cx="316113" cy="338554"/>
            </a:xfrm>
            <a:prstGeom prst="rect">
              <a:avLst/>
            </a:prstGeom>
            <a:noFill/>
            <a:ln>
              <a:noFill/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b</a:t>
              </a:r>
              <a:endParaRPr lang="zh-CN" altLang="en-US" sz="1600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933E0EC-B4E6-B26E-2268-FC70823F8A83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6583710" y="3719498"/>
              <a:ext cx="326305" cy="254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F2256A31-5C9E-BE36-7B5C-A21AD62390A8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>
              <a:off x="6910015" y="3719498"/>
              <a:ext cx="232598" cy="2582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1AB3F97A-D621-4EC7-C006-569AA9DE0FDC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 flipV="1">
              <a:off x="6956385" y="4316254"/>
              <a:ext cx="186228" cy="2931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7DE59B1-8393-FD60-3F80-FF4625D03098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7142613" y="4316254"/>
              <a:ext cx="229261" cy="2848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26D91B7-6C0F-913E-1C77-56D32C45FF20}"/>
              </a:ext>
            </a:extLst>
          </p:cNvPr>
          <p:cNvSpPr txBox="1"/>
          <p:nvPr/>
        </p:nvSpPr>
        <p:spPr>
          <a:xfrm>
            <a:off x="4331196" y="3760589"/>
            <a:ext cx="847363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语义分析及</a:t>
            </a:r>
            <a:r>
              <a:rPr lang="en-US" altLang="zh-CN" sz="2400" dirty="0"/>
              <a:t>IR</a:t>
            </a:r>
            <a:r>
              <a:rPr lang="zh-CN" altLang="en-US" sz="2400" dirty="0"/>
              <a:t>生成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4BA2EC1-7DE9-7E01-5EF3-E3550837A8F2}"/>
              </a:ext>
            </a:extLst>
          </p:cNvPr>
          <p:cNvSpPr txBox="1"/>
          <p:nvPr/>
        </p:nvSpPr>
        <p:spPr>
          <a:xfrm>
            <a:off x="4211711" y="5752318"/>
            <a:ext cx="110799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符号表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9C752554-F10D-BC2C-348E-BF48F10D6A76}"/>
              </a:ext>
            </a:extLst>
          </p:cNvPr>
          <p:cNvCxnSpPr>
            <a:cxnSpLocks/>
            <a:stCxn id="15" idx="3"/>
            <a:endCxn id="39" idx="1"/>
          </p:cNvCxnSpPr>
          <p:nvPr/>
        </p:nvCxnSpPr>
        <p:spPr>
          <a:xfrm flipV="1">
            <a:off x="3177366" y="4545419"/>
            <a:ext cx="1153830" cy="56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4EE9227-64F6-4F1E-C08D-74938054CC78}"/>
              </a:ext>
            </a:extLst>
          </p:cNvPr>
          <p:cNvSpPr txBox="1"/>
          <p:nvPr/>
        </p:nvSpPr>
        <p:spPr>
          <a:xfrm>
            <a:off x="4591040" y="2738882"/>
            <a:ext cx="4566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%1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load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i32*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align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%5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nsw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i32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%3</a:t>
            </a:r>
            <a:r>
              <a:rPr lang="fr-FR" altLang="zh-CN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%4</a:t>
            </a:r>
            <a:endParaRPr lang="fr-FR" altLang="zh-CN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57BEF94-CA62-3D0C-4931-B8F3555E8578}"/>
              </a:ext>
            </a:extLst>
          </p:cNvPr>
          <p:cNvSpPr txBox="1"/>
          <p:nvPr/>
        </p:nvSpPr>
        <p:spPr>
          <a:xfrm>
            <a:off x="3297435" y="3927551"/>
            <a:ext cx="912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分析树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微软雅黑"/>
                <a:ea typeface="微软雅黑"/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  <a:latin typeface="微软雅黑"/>
                <a:ea typeface="微软雅黑"/>
              </a:rPr>
              <a:t>AST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44D8C05-79D5-5201-09C7-4ACD157371A0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4754878" y="5330249"/>
            <a:ext cx="10831" cy="42206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271F9C42-657C-1848-A850-D47D3BDC5E2B}"/>
              </a:ext>
            </a:extLst>
          </p:cNvPr>
          <p:cNvSpPr txBox="1"/>
          <p:nvPr/>
        </p:nvSpPr>
        <p:spPr>
          <a:xfrm>
            <a:off x="5808936" y="3949264"/>
            <a:ext cx="478726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IR</a:t>
            </a:r>
            <a:r>
              <a:rPr lang="zh-CN" altLang="en-US" sz="2400" dirty="0"/>
              <a:t>优化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32E8549-B872-F561-BEF8-9DB7F3F76988}"/>
              </a:ext>
            </a:extLst>
          </p:cNvPr>
          <p:cNvSpPr/>
          <p:nvPr/>
        </p:nvSpPr>
        <p:spPr>
          <a:xfrm>
            <a:off x="-328859" y="6636425"/>
            <a:ext cx="12664440" cy="3343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7A57DB3-8FCC-714B-AAA0-FB0BEB7AC275}"/>
              </a:ext>
            </a:extLst>
          </p:cNvPr>
          <p:cNvCxnSpPr>
            <a:cxnSpLocks/>
            <a:stCxn id="39" idx="3"/>
            <a:endCxn id="65" idx="1"/>
          </p:cNvCxnSpPr>
          <p:nvPr/>
        </p:nvCxnSpPr>
        <p:spPr>
          <a:xfrm>
            <a:off x="5178559" y="4545419"/>
            <a:ext cx="630377" cy="40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0A89F65-E068-2618-1926-A44584707FFB}"/>
              </a:ext>
            </a:extLst>
          </p:cNvPr>
          <p:cNvSpPr txBox="1"/>
          <p:nvPr/>
        </p:nvSpPr>
        <p:spPr>
          <a:xfrm>
            <a:off x="5298778" y="4193746"/>
            <a:ext cx="47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IR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954FEAC-575C-56AA-F163-184B501CFD0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6287662" y="4549429"/>
            <a:ext cx="47872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B796DB14-E8DB-2206-9701-E6B2C6995114}"/>
              </a:ext>
            </a:extLst>
          </p:cNvPr>
          <p:cNvSpPr txBox="1"/>
          <p:nvPr/>
        </p:nvSpPr>
        <p:spPr>
          <a:xfrm>
            <a:off x="6284220" y="4183062"/>
            <a:ext cx="47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IR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0D2754B-1322-F512-16CC-D11E1DF41B19}"/>
              </a:ext>
            </a:extLst>
          </p:cNvPr>
          <p:cNvSpPr txBox="1"/>
          <p:nvPr/>
        </p:nvSpPr>
        <p:spPr>
          <a:xfrm>
            <a:off x="8701265" y="3938312"/>
            <a:ext cx="812641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solid"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目标代码生成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47653A71-B5F4-FCB9-7399-F96AA7BE8031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8159503" y="4534437"/>
            <a:ext cx="541762" cy="4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917F9EE5-6562-BEA1-8DE8-712C1E4E23B3}"/>
              </a:ext>
            </a:extLst>
          </p:cNvPr>
          <p:cNvSpPr txBox="1"/>
          <p:nvPr/>
        </p:nvSpPr>
        <p:spPr>
          <a:xfrm>
            <a:off x="8273803" y="4184453"/>
            <a:ext cx="378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IR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936A291-8023-76F9-6F36-99A4B9B4AC76}"/>
              </a:ext>
            </a:extLst>
          </p:cNvPr>
          <p:cNvSpPr txBox="1"/>
          <p:nvPr/>
        </p:nvSpPr>
        <p:spPr>
          <a:xfrm>
            <a:off x="10183649" y="4313753"/>
            <a:ext cx="1210589" cy="400110"/>
          </a:xfrm>
          <a:prstGeom prst="rect">
            <a:avLst/>
          </a:prstGeom>
          <a:noFill/>
          <a:ln>
            <a:noFill/>
            <a:prstDash val="sysDash"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/>
              <a:t>目标代码</a:t>
            </a:r>
            <a:endParaRPr lang="en-US" altLang="zh-CN" sz="2000" dirty="0"/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84982F9-E15E-A9D8-0A3C-E44A87371E3F}"/>
              </a:ext>
            </a:extLst>
          </p:cNvPr>
          <p:cNvCxnSpPr>
            <a:cxnSpLocks/>
          </p:cNvCxnSpPr>
          <p:nvPr/>
        </p:nvCxnSpPr>
        <p:spPr>
          <a:xfrm>
            <a:off x="9649213" y="4526817"/>
            <a:ext cx="541763" cy="4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3486DE3D-C686-BD73-1FCE-AD755B22DF0D}"/>
              </a:ext>
            </a:extLst>
          </p:cNvPr>
          <p:cNvCxnSpPr>
            <a:cxnSpLocks/>
          </p:cNvCxnSpPr>
          <p:nvPr/>
        </p:nvCxnSpPr>
        <p:spPr>
          <a:xfrm>
            <a:off x="7308742" y="4530379"/>
            <a:ext cx="47872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C015B562-E4FB-C574-5996-A65EFEA46851}"/>
              </a:ext>
            </a:extLst>
          </p:cNvPr>
          <p:cNvSpPr txBox="1"/>
          <p:nvPr/>
        </p:nvSpPr>
        <p:spPr>
          <a:xfrm>
            <a:off x="7295026" y="4174286"/>
            <a:ext cx="478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IR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38803CA-271E-8F1E-7C50-E8519E649F87}"/>
              </a:ext>
            </a:extLst>
          </p:cNvPr>
          <p:cNvSpPr txBox="1"/>
          <p:nvPr/>
        </p:nvSpPr>
        <p:spPr>
          <a:xfrm>
            <a:off x="1822159" y="2603614"/>
            <a:ext cx="1032654" cy="1323439"/>
          </a:xfrm>
          <a:prstGeom prst="rect">
            <a:avLst/>
          </a:prstGeom>
          <a:noFill/>
          <a:ln>
            <a:noFill/>
            <a:prstDash val="sysDash"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a:Ident</a:t>
            </a:r>
          </a:p>
          <a:p>
            <a:pPr algn="ctr"/>
            <a:r>
              <a:rPr lang="en-US" altLang="zh-CN" sz="1600" dirty="0"/>
              <a:t>=:Assign</a:t>
            </a:r>
          </a:p>
          <a:p>
            <a:pPr algn="ctr"/>
            <a:r>
              <a:rPr lang="en-US" altLang="zh-CN" sz="1600" dirty="0"/>
              <a:t>a:Ident</a:t>
            </a:r>
          </a:p>
          <a:p>
            <a:pPr algn="ctr"/>
            <a:r>
              <a:rPr lang="en-US" altLang="zh-CN" sz="1600" dirty="0"/>
              <a:t>+:ADD</a:t>
            </a:r>
          </a:p>
          <a:p>
            <a:pPr algn="ctr"/>
            <a:r>
              <a:rPr lang="en-US" altLang="zh-CN" sz="1600" dirty="0"/>
              <a:t>b:Ident</a:t>
            </a:r>
            <a:endParaRPr lang="zh-CN" altLang="en-US" sz="1600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B7E6BE4-B86F-42A4-1549-F38FEE78DD5D}"/>
              </a:ext>
            </a:extLst>
          </p:cNvPr>
          <p:cNvSpPr txBox="1"/>
          <p:nvPr/>
        </p:nvSpPr>
        <p:spPr>
          <a:xfrm>
            <a:off x="5302693" y="164006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E7C7E"/>
                </a:solidFill>
              </a:rPr>
              <a:t>int</a:t>
            </a:r>
            <a:endParaRPr lang="zh-CN" altLang="en-US" sz="2000" dirty="0">
              <a:solidFill>
                <a:srgbClr val="0E7C7E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A6F222F-0DFE-9D3C-BEF5-73D77AFDE1B7}"/>
              </a:ext>
            </a:extLst>
          </p:cNvPr>
          <p:cNvSpPr txBox="1"/>
          <p:nvPr/>
        </p:nvSpPr>
        <p:spPr>
          <a:xfrm>
            <a:off x="5807473" y="164006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E7C7E"/>
                </a:solidFill>
              </a:rPr>
              <a:t>a</a:t>
            </a:r>
            <a:endParaRPr lang="zh-CN" altLang="en-US" sz="2000" dirty="0">
              <a:solidFill>
                <a:srgbClr val="0E7C7E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9C9CEEE-8939-0253-6BCF-B3DBA354E0FC}"/>
              </a:ext>
            </a:extLst>
          </p:cNvPr>
          <p:cNvSpPr txBox="1"/>
          <p:nvPr/>
        </p:nvSpPr>
        <p:spPr>
          <a:xfrm>
            <a:off x="5988355" y="1628637"/>
            <a:ext cx="247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E7C7E"/>
                </a:solidFill>
              </a:rPr>
              <a:t>;</a:t>
            </a:r>
            <a:endParaRPr lang="zh-CN" altLang="en-US" sz="2000" dirty="0">
              <a:solidFill>
                <a:srgbClr val="0E7C7E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6BDA9A2-6334-C9E4-449F-CF7E759C78FA}"/>
              </a:ext>
            </a:extLst>
          </p:cNvPr>
          <p:cNvSpPr txBox="1"/>
          <p:nvPr/>
        </p:nvSpPr>
        <p:spPr>
          <a:xfrm>
            <a:off x="5974592" y="1649185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E7C7E"/>
                </a:solidFill>
              </a:rPr>
              <a:t>(</a:t>
            </a:r>
            <a:endParaRPr lang="zh-CN" altLang="en-US" sz="2000" dirty="0">
              <a:solidFill>
                <a:srgbClr val="0E7C7E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C5FE86C-B95B-708F-8C5A-5A177E303740}"/>
              </a:ext>
            </a:extLst>
          </p:cNvPr>
          <p:cNvSpPr txBox="1"/>
          <p:nvPr/>
        </p:nvSpPr>
        <p:spPr>
          <a:xfrm>
            <a:off x="5977982" y="1638911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E7C7E"/>
                </a:solidFill>
              </a:rPr>
              <a:t>[</a:t>
            </a:r>
            <a:endParaRPr lang="zh-CN" altLang="en-US" sz="2000" dirty="0">
              <a:solidFill>
                <a:srgbClr val="0E7C7E"/>
              </a:solidFill>
            </a:endParaRP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BEAFC32C-5402-543A-017D-7F902B3C2B7E}"/>
              </a:ext>
            </a:extLst>
          </p:cNvPr>
          <p:cNvCxnSpPr>
            <a:cxnSpLocks/>
            <a:stCxn id="15" idx="2"/>
            <a:endCxn id="40" idx="1"/>
          </p:cNvCxnSpPr>
          <p:nvPr/>
        </p:nvCxnSpPr>
        <p:spPr>
          <a:xfrm>
            <a:off x="2960283" y="5335882"/>
            <a:ext cx="1251428" cy="64726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BF66E9DC-C090-132F-8181-F28FA0B37274}"/>
              </a:ext>
            </a:extLst>
          </p:cNvPr>
          <p:cNvCxnSpPr>
            <a:cxnSpLocks/>
            <a:stCxn id="8" idx="2"/>
            <a:endCxn id="40" idx="1"/>
          </p:cNvCxnSpPr>
          <p:nvPr/>
        </p:nvCxnSpPr>
        <p:spPr>
          <a:xfrm>
            <a:off x="1692327" y="5324453"/>
            <a:ext cx="2519384" cy="65869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5C007611-82CC-D831-56C2-D2A078DB304E}"/>
              </a:ext>
            </a:extLst>
          </p:cNvPr>
          <p:cNvCxnSpPr>
            <a:cxnSpLocks/>
            <a:stCxn id="65" idx="2"/>
            <a:endCxn id="40" idx="3"/>
          </p:cNvCxnSpPr>
          <p:nvPr/>
        </p:nvCxnSpPr>
        <p:spPr>
          <a:xfrm flipH="1">
            <a:off x="5319707" y="5149593"/>
            <a:ext cx="728592" cy="83355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8C0678CD-A53F-BE43-CCE5-B533CE22D206}"/>
              </a:ext>
            </a:extLst>
          </p:cNvPr>
          <p:cNvCxnSpPr>
            <a:cxnSpLocks/>
            <a:stCxn id="4" idx="2"/>
            <a:endCxn id="40" idx="3"/>
          </p:cNvCxnSpPr>
          <p:nvPr/>
        </p:nvCxnSpPr>
        <p:spPr>
          <a:xfrm flipH="1">
            <a:off x="5319707" y="5062204"/>
            <a:ext cx="1701111" cy="9209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A7E1295F-E439-81D7-5500-61CAB96328C4}"/>
              </a:ext>
            </a:extLst>
          </p:cNvPr>
          <p:cNvCxnSpPr>
            <a:cxnSpLocks/>
            <a:stCxn id="6" idx="2"/>
            <a:endCxn id="40" idx="3"/>
          </p:cNvCxnSpPr>
          <p:nvPr/>
        </p:nvCxnSpPr>
        <p:spPr>
          <a:xfrm flipH="1">
            <a:off x="5319707" y="5040967"/>
            <a:ext cx="2719577" cy="94218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连接符: 曲线 117">
            <a:extLst>
              <a:ext uri="{FF2B5EF4-FFF2-40B4-BE49-F238E27FC236}">
                <a16:creationId xmlns:a16="http://schemas.microsoft.com/office/drawing/2014/main" id="{618DBE00-F5EC-4A2D-9647-2C8F25C896B7}"/>
              </a:ext>
            </a:extLst>
          </p:cNvPr>
          <p:cNvCxnSpPr>
            <a:cxnSpLocks/>
            <a:stCxn id="40" idx="3"/>
            <a:endCxn id="78" idx="2"/>
          </p:cNvCxnSpPr>
          <p:nvPr/>
        </p:nvCxnSpPr>
        <p:spPr>
          <a:xfrm flipV="1">
            <a:off x="5319707" y="5138641"/>
            <a:ext cx="3787879" cy="844510"/>
          </a:xfrm>
          <a:prstGeom prst="curved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CCA8285-CF08-8761-BC84-AB6ADDE69635}"/>
              </a:ext>
            </a:extLst>
          </p:cNvPr>
          <p:cNvSpPr txBox="1"/>
          <p:nvPr/>
        </p:nvSpPr>
        <p:spPr>
          <a:xfrm>
            <a:off x="6743819" y="4053184"/>
            <a:ext cx="553998" cy="10090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/>
              <a:t>Pass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CDA7BB-1BA6-F8A7-DDA8-5BA80B32EE58}"/>
              </a:ext>
            </a:extLst>
          </p:cNvPr>
          <p:cNvSpPr txBox="1"/>
          <p:nvPr/>
        </p:nvSpPr>
        <p:spPr>
          <a:xfrm>
            <a:off x="7762285" y="4031947"/>
            <a:ext cx="553998" cy="100902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dirty="0"/>
              <a:t>Pass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68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4" grpId="1"/>
      <p:bldP spid="95" grpId="0"/>
      <p:bldP spid="95" grpId="1"/>
      <p:bldP spid="9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8.1</a:t>
            </a:r>
            <a:r>
              <a:rPr lang="zh-CN" altLang="en-US" sz="2800" b="1" u="sng" dirty="0">
                <a:solidFill>
                  <a:srgbClr val="C00000"/>
                </a:solidFill>
              </a:rPr>
              <a:t>　符号表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8.2</a:t>
            </a:r>
            <a:r>
              <a:rPr lang="zh-CN" altLang="en-US" sz="2800" b="1" dirty="0"/>
              <a:t>　静态语义分析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8.3</a:t>
            </a:r>
            <a:r>
              <a:rPr lang="zh-CN" altLang="en-US" sz="2800" b="1" dirty="0"/>
              <a:t>　中间代码生成 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680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0D1D95-F5CD-472C-5855-A76D627D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6991765" cy="553138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符号表的作用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用来存放有关标识符（符号）的属性</a:t>
            </a:r>
            <a:r>
              <a:rPr lang="en-US" altLang="zh-CN" dirty="0">
                <a:solidFill>
                  <a:srgbClr val="3333FF"/>
                </a:solidFill>
              </a:rPr>
              <a:t>(</a:t>
            </a:r>
            <a:r>
              <a:rPr lang="zh-CN" altLang="en-US" dirty="0">
                <a:solidFill>
                  <a:srgbClr val="3333FF"/>
                </a:solidFill>
              </a:rPr>
              <a:t>语义</a:t>
            </a:r>
            <a:r>
              <a:rPr lang="en-US" altLang="zh-CN" dirty="0">
                <a:solidFill>
                  <a:srgbClr val="3333FF"/>
                </a:solidFill>
              </a:rPr>
              <a:t>)</a:t>
            </a:r>
            <a:r>
              <a:rPr lang="zh-CN" altLang="en-US" dirty="0">
                <a:solidFill>
                  <a:srgbClr val="3333FF"/>
                </a:solidFill>
              </a:rPr>
              <a:t>信息</a:t>
            </a:r>
          </a:p>
          <a:p>
            <a:pPr marL="914400" lvl="2" indent="0">
              <a:buNone/>
            </a:pPr>
            <a:r>
              <a:rPr lang="zh-CN" altLang="en-US" dirty="0"/>
              <a:t>   </a:t>
            </a:r>
            <a:r>
              <a:rPr lang="fr-FR" altLang="zh-CN" dirty="0"/>
              <a:t>int a;  float  b[5];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在编译的不同阶段都会用到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作为目标代码生成阶段地址分配的依据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用来体现作用域与可见性信息</a:t>
            </a:r>
          </a:p>
          <a:p>
            <a:pPr marL="914400" lvl="2" indent="0">
              <a:buNone/>
            </a:pPr>
            <a:r>
              <a:rPr lang="zh-CN" altLang="en-US" dirty="0"/>
              <a:t>    </a:t>
            </a:r>
            <a:r>
              <a:rPr lang="fr-FR" altLang="zh-CN" dirty="0"/>
              <a:t>int a;</a:t>
            </a:r>
          </a:p>
          <a:p>
            <a:pPr marL="914400" lvl="2" indent="0">
              <a:buNone/>
            </a:pPr>
            <a:r>
              <a:rPr lang="fr-FR" altLang="zh-CN" dirty="0"/>
              <a:t>    int func(int a, int b ) {  } 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静态语义检查</a:t>
            </a:r>
            <a:r>
              <a:rPr lang="en-US" altLang="zh-CN" dirty="0">
                <a:solidFill>
                  <a:srgbClr val="3333FF"/>
                </a:solidFill>
              </a:rPr>
              <a:t>(</a:t>
            </a:r>
            <a:r>
              <a:rPr lang="zh-CN" altLang="en-US" dirty="0">
                <a:solidFill>
                  <a:srgbClr val="3333FF"/>
                </a:solidFill>
              </a:rPr>
              <a:t>名字检查</a:t>
            </a:r>
            <a:r>
              <a:rPr lang="en-US" altLang="zh-CN" dirty="0">
                <a:solidFill>
                  <a:srgbClr val="3333FF"/>
                </a:solidFill>
              </a:rPr>
              <a:t>/</a:t>
            </a:r>
            <a:r>
              <a:rPr lang="zh-CN" altLang="en-US" dirty="0">
                <a:solidFill>
                  <a:srgbClr val="3333FF"/>
                </a:solidFill>
              </a:rPr>
              <a:t>类型</a:t>
            </a:r>
            <a:r>
              <a:rPr lang="en-US" altLang="zh-CN" dirty="0">
                <a:solidFill>
                  <a:srgbClr val="3333FF"/>
                </a:solidFill>
              </a:rPr>
              <a:t>/</a:t>
            </a:r>
            <a:r>
              <a:rPr lang="zh-CN" altLang="en-US" dirty="0">
                <a:solidFill>
                  <a:srgbClr val="3333FF"/>
                </a:solidFill>
              </a:rPr>
              <a:t>控制流</a:t>
            </a:r>
            <a:r>
              <a:rPr lang="en-US" altLang="zh-CN" dirty="0">
                <a:solidFill>
                  <a:srgbClr val="3333FF"/>
                </a:solidFill>
              </a:rPr>
              <a:t>/</a:t>
            </a:r>
            <a:r>
              <a:rPr lang="zh-CN" altLang="en-US" dirty="0">
                <a:solidFill>
                  <a:srgbClr val="3333FF"/>
                </a:solidFill>
              </a:rPr>
              <a:t>唯一性</a:t>
            </a:r>
            <a:r>
              <a:rPr lang="en-US" altLang="zh-CN" dirty="0">
                <a:solidFill>
                  <a:srgbClr val="3333FF"/>
                </a:solidFill>
              </a:rPr>
              <a:t>)</a:t>
            </a:r>
            <a:r>
              <a:rPr lang="zh-CN" altLang="en-US" dirty="0">
                <a:solidFill>
                  <a:srgbClr val="3333FF"/>
                </a:solidFill>
              </a:rPr>
              <a:t>的依据</a:t>
            </a:r>
          </a:p>
          <a:p>
            <a:pPr marL="914400" lvl="2" indent="0">
              <a:buNone/>
            </a:pPr>
            <a:r>
              <a:rPr lang="zh-CN" altLang="en-US" dirty="0"/>
              <a:t> </a:t>
            </a:r>
            <a:r>
              <a:rPr lang="fr-FR" altLang="zh-CN" dirty="0"/>
              <a:t>int i;</a:t>
            </a:r>
          </a:p>
          <a:p>
            <a:pPr marL="914400" lvl="2" indent="0">
              <a:buNone/>
            </a:pPr>
            <a:r>
              <a:rPr lang="fr-FR" altLang="zh-CN" dirty="0"/>
              <a:t> float i;  //</a:t>
            </a:r>
            <a:r>
              <a:rPr lang="zh-CN" altLang="en-US" dirty="0"/>
              <a:t>重定义冲突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0E4475-72FD-1122-3420-DB20AD71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F5D907-3F1A-AB3C-2DFE-2BB6D69EEB3E}"/>
              </a:ext>
            </a:extLst>
          </p:cNvPr>
          <p:cNvSpPr txBox="1"/>
          <p:nvPr/>
        </p:nvSpPr>
        <p:spPr>
          <a:xfrm>
            <a:off x="7605317" y="1096470"/>
            <a:ext cx="4407613" cy="526297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&lt;stdio.h&gt;</a:t>
            </a:r>
            <a:endParaRPr lang="fr-FR" altLang="zh-CN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(){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21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{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fr-FR" altLang="zh-CN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fr-FR" altLang="zh-CN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%d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%d</a:t>
            </a:r>
            <a:r>
              <a:rPr lang="fr-FR" altLang="zh-CN" sz="1600" b="0" dirty="0">
                <a:solidFill>
                  <a:srgbClr val="EE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\n</a:t>
            </a:r>
            <a:r>
              <a:rPr lang="fr-FR" altLang="zh-CN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fr-FR" altLang="zh-CN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altLang="zh-CN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altLang="zh-CN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876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1748987-A65C-1DC5-5B53-D2094A9CB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400" b="1" dirty="0"/>
              <a:t>符号的常见属性</a:t>
            </a:r>
            <a:endParaRPr lang="en-US" altLang="zh-CN" sz="2400" b="1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符号名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类别</a:t>
            </a:r>
            <a:r>
              <a:rPr lang="en-US" altLang="zh-CN" dirty="0">
                <a:solidFill>
                  <a:srgbClr val="3333FF"/>
                </a:solidFill>
              </a:rPr>
              <a:t>: </a:t>
            </a:r>
            <a:r>
              <a:rPr lang="zh-CN" altLang="en-US" dirty="0">
                <a:solidFill>
                  <a:schemeClr val="tx1"/>
                </a:solidFill>
              </a:rPr>
              <a:t>常量、变量、过程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函数、类的名称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类型</a:t>
            </a:r>
            <a:r>
              <a:rPr lang="en-US" altLang="zh-CN" dirty="0">
                <a:solidFill>
                  <a:srgbClr val="3333FF"/>
                </a:solidFill>
              </a:rPr>
              <a:t>(</a:t>
            </a:r>
            <a:r>
              <a:rPr lang="zh-CN" altLang="en-US" dirty="0">
                <a:solidFill>
                  <a:srgbClr val="3333FF"/>
                </a:solidFill>
              </a:rPr>
              <a:t>种别</a:t>
            </a:r>
            <a:r>
              <a:rPr lang="en-US" altLang="zh-CN" dirty="0">
                <a:solidFill>
                  <a:srgbClr val="3333FF"/>
                </a:solidFill>
              </a:rPr>
              <a:t>):</a:t>
            </a:r>
            <a:r>
              <a:rPr lang="zh-CN" altLang="en-US" dirty="0">
                <a:solidFill>
                  <a:srgbClr val="3333FF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int,float,void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tx1"/>
                </a:solidFill>
              </a:rPr>
              <a:t>过程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函数的返回类型等， 决定存储格式和操作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存储类别和存储分配信息</a:t>
            </a:r>
            <a:r>
              <a:rPr lang="en-US" altLang="zh-CN" dirty="0"/>
              <a:t>, </a:t>
            </a:r>
            <a:r>
              <a:rPr lang="zh-CN" altLang="en-US" dirty="0">
                <a:solidFill>
                  <a:schemeClr val="tx1"/>
                </a:solidFill>
              </a:rPr>
              <a:t>静态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动态，堆区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栈区，存储单元的大小，偏移量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符号的作用域信息 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其他属性</a:t>
            </a:r>
          </a:p>
          <a:p>
            <a:pPr lvl="2"/>
            <a:r>
              <a:rPr lang="zh-CN" altLang="en-US" dirty="0"/>
              <a:t> 数组内情向量</a:t>
            </a:r>
          </a:p>
          <a:p>
            <a:pPr lvl="2"/>
            <a:r>
              <a:rPr lang="zh-CN" altLang="en-US" dirty="0"/>
              <a:t> 记录结构的成员信息 </a:t>
            </a:r>
          </a:p>
          <a:p>
            <a:pPr lvl="2"/>
            <a:r>
              <a:rPr lang="zh-CN" altLang="en-US" dirty="0"/>
              <a:t> 函数及过程的形参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C5E50E5-7E87-D694-3B66-D5D0A7E5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</p:spTree>
    <p:extLst>
      <p:ext uri="{BB962C8B-B14F-4D97-AF65-F5344CB8AC3E}">
        <p14:creationId xmlns:p14="http://schemas.microsoft.com/office/powerpoint/2010/main" val="109415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4519ABB-115B-F073-87A2-A861ADED2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符号表的操作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创建符号表   </a:t>
            </a:r>
            <a:r>
              <a:rPr lang="zh-CN" altLang="en-US" dirty="0">
                <a:solidFill>
                  <a:schemeClr val="tx1"/>
                </a:solidFill>
              </a:rPr>
              <a:t>进入一个作用域</a:t>
            </a: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查询表项</a:t>
            </a:r>
            <a:r>
              <a:rPr lang="en-US" altLang="zh-CN" dirty="0">
                <a:solidFill>
                  <a:srgbClr val="3333FF"/>
                </a:solidFill>
              </a:rPr>
              <a:t>(</a:t>
            </a:r>
            <a:r>
              <a:rPr lang="zh-CN" altLang="en-US" dirty="0">
                <a:solidFill>
                  <a:srgbClr val="3333FF"/>
                </a:solidFill>
              </a:rPr>
              <a:t>名字</a:t>
            </a:r>
            <a:r>
              <a:rPr lang="en-US" altLang="zh-CN" dirty="0">
                <a:solidFill>
                  <a:srgbClr val="3333FF"/>
                </a:solidFill>
              </a:rPr>
              <a:t>/</a:t>
            </a:r>
            <a:r>
              <a:rPr lang="zh-CN" altLang="en-US" dirty="0">
                <a:solidFill>
                  <a:srgbClr val="3333FF"/>
                </a:solidFill>
              </a:rPr>
              <a:t>信息</a:t>
            </a:r>
            <a:r>
              <a:rPr lang="en-US" altLang="zh-CN" dirty="0">
                <a:solidFill>
                  <a:srgbClr val="3333FF"/>
                </a:solidFill>
              </a:rPr>
              <a:t>)</a:t>
            </a:r>
            <a:r>
              <a:rPr lang="zh-CN" altLang="en-US" dirty="0">
                <a:solidFill>
                  <a:srgbClr val="3333FF"/>
                </a:solidFill>
              </a:rPr>
              <a:t>   </a:t>
            </a:r>
            <a:r>
              <a:rPr lang="zh-CN" altLang="en-US" dirty="0">
                <a:solidFill>
                  <a:schemeClr val="tx1"/>
                </a:solidFill>
              </a:rPr>
              <a:t>引用标识符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/>
              <a:t>引用性出现  </a:t>
            </a:r>
            <a:r>
              <a:rPr lang="en-US" altLang="zh-CN" dirty="0">
                <a:solidFill>
                  <a:srgbClr val="3333FF"/>
                </a:solidFill>
              </a:rPr>
              <a:t>if (index &lt; 100) …</a:t>
            </a:r>
            <a:endParaRPr lang="zh-CN" altLang="en-US" dirty="0">
              <a:solidFill>
                <a:srgbClr val="3333FF"/>
              </a:solidFill>
            </a:endParaRP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插入表项</a:t>
            </a:r>
            <a:r>
              <a:rPr lang="zh-CN" altLang="en-US" dirty="0"/>
              <a:t>   </a:t>
            </a:r>
            <a:r>
              <a:rPr lang="zh-CN" altLang="en-US" dirty="0">
                <a:solidFill>
                  <a:schemeClr val="tx1"/>
                </a:solidFill>
              </a:rPr>
              <a:t>遇到新的标识符声明时</a:t>
            </a:r>
            <a:endParaRPr lang="en-US" altLang="zh-CN" dirty="0">
              <a:solidFill>
                <a:schemeClr val="tx1"/>
              </a:solidFill>
            </a:endParaRPr>
          </a:p>
          <a:p>
            <a:pPr lvl="2"/>
            <a:r>
              <a:rPr lang="zh-CN" altLang="en-US" dirty="0"/>
              <a:t>定义性出现   </a:t>
            </a:r>
            <a:r>
              <a:rPr lang="en-US" altLang="zh-CN" dirty="0">
                <a:solidFill>
                  <a:srgbClr val="3333FF"/>
                </a:solidFill>
              </a:rPr>
              <a:t>int  index;</a:t>
            </a:r>
            <a:endParaRPr lang="zh-CN" altLang="en-US" dirty="0">
              <a:solidFill>
                <a:srgbClr val="3333FF"/>
              </a:solidFill>
            </a:endParaRP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修改表项</a:t>
            </a:r>
            <a:r>
              <a:rPr lang="zh-CN" altLang="en-US" dirty="0"/>
              <a:t>   </a:t>
            </a:r>
            <a:r>
              <a:rPr lang="zh-CN" altLang="en-US" dirty="0">
                <a:solidFill>
                  <a:schemeClr val="tx1"/>
                </a:solidFill>
              </a:rPr>
              <a:t>获得新的语义值信息时</a:t>
            </a:r>
            <a:endParaRPr lang="zh-CN" altLang="en-US" dirty="0"/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删除表项</a:t>
            </a:r>
            <a:r>
              <a:rPr lang="zh-CN" altLang="en-US" dirty="0"/>
              <a:t>   </a:t>
            </a:r>
            <a:r>
              <a:rPr lang="zh-CN" altLang="en-US" dirty="0">
                <a:solidFill>
                  <a:schemeClr val="tx1"/>
                </a:solidFill>
              </a:rPr>
              <a:t>不可见或不再需要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rgbClr val="3333FF"/>
                </a:solidFill>
              </a:rPr>
              <a:t>释放符号表空间   </a:t>
            </a:r>
            <a:r>
              <a:rPr lang="zh-CN" altLang="en-US" dirty="0">
                <a:solidFill>
                  <a:schemeClr val="tx1"/>
                </a:solidFill>
              </a:rPr>
              <a:t>结束前或退出一个作用域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FDA40C-30F8-2F3B-F342-3440704F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8.1</a:t>
            </a:r>
            <a:r>
              <a:rPr lang="zh-CN" altLang="en-US" dirty="0"/>
              <a:t>　符号表 </a:t>
            </a:r>
          </a:p>
        </p:txBody>
      </p:sp>
    </p:spTree>
    <p:extLst>
      <p:ext uri="{BB962C8B-B14F-4D97-AF65-F5344CB8AC3E}">
        <p14:creationId xmlns:p14="http://schemas.microsoft.com/office/powerpoint/2010/main" val="2913937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18312</TotalTime>
  <Words>3029</Words>
  <Application>Microsoft Office PowerPoint</Application>
  <PresentationFormat>宽屏</PresentationFormat>
  <Paragraphs>671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 Unicode MS</vt:lpstr>
      <vt:lpstr>等线</vt:lpstr>
      <vt:lpstr>等线 Light</vt:lpstr>
      <vt:lpstr>上首标榜体（非商用）</vt:lpstr>
      <vt:lpstr>书体坊兰亭体</vt:lpstr>
      <vt:lpstr>微软雅黑</vt:lpstr>
      <vt:lpstr>Arial</vt:lpstr>
      <vt:lpstr>Consolas</vt:lpstr>
      <vt:lpstr>Segoe UI</vt:lpstr>
      <vt:lpstr>Times New Roman</vt:lpstr>
      <vt:lpstr>Wingdings</vt:lpstr>
      <vt:lpstr>Office 主题​​</vt:lpstr>
      <vt:lpstr>1_Office 主题​​</vt:lpstr>
      <vt:lpstr>PowerPoint 演示文稿</vt:lpstr>
      <vt:lpstr>编译程序的结构 </vt:lpstr>
      <vt:lpstr>语义分析的任务</vt:lpstr>
      <vt:lpstr>语义分析的任务</vt:lpstr>
      <vt:lpstr>符号表、语义分析与中间代码生成</vt:lpstr>
      <vt:lpstr>本章主要内容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8.1　符号表 </vt:lpstr>
      <vt:lpstr>本章主要内容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699</cp:revision>
  <cp:lastPrinted>2022-10-13T02:21:01Z</cp:lastPrinted>
  <dcterms:created xsi:type="dcterms:W3CDTF">2022-06-03T05:02:51Z</dcterms:created>
  <dcterms:modified xsi:type="dcterms:W3CDTF">2024-05-07T01:04:08Z</dcterms:modified>
</cp:coreProperties>
</file>